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27" r:id="rId5"/>
    <p:sldMasterId id="2147493640" r:id="rId6"/>
    <p:sldMasterId id="2147493654" r:id="rId7"/>
    <p:sldMasterId id="2147493667" r:id="rId8"/>
  </p:sldMasterIdLst>
  <p:notesMasterIdLst>
    <p:notesMasterId r:id="rId95"/>
  </p:notesMasterIdLst>
  <p:handoutMasterIdLst>
    <p:handoutMasterId r:id="rId96"/>
  </p:handoutMasterIdLst>
  <p:sldIdLst>
    <p:sldId id="959" r:id="rId9"/>
    <p:sldId id="987" r:id="rId10"/>
    <p:sldId id="952" r:id="rId11"/>
    <p:sldId id="824" r:id="rId12"/>
    <p:sldId id="826" r:id="rId13"/>
    <p:sldId id="827" r:id="rId14"/>
    <p:sldId id="878" r:id="rId15"/>
    <p:sldId id="834" r:id="rId16"/>
    <p:sldId id="879" r:id="rId17"/>
    <p:sldId id="832" r:id="rId18"/>
    <p:sldId id="880" r:id="rId19"/>
    <p:sldId id="833" r:id="rId20"/>
    <p:sldId id="851" r:id="rId21"/>
    <p:sldId id="836" r:id="rId22"/>
    <p:sldId id="837" r:id="rId23"/>
    <p:sldId id="949" r:id="rId24"/>
    <p:sldId id="881" r:id="rId25"/>
    <p:sldId id="932" r:id="rId26"/>
    <p:sldId id="882" r:id="rId27"/>
    <p:sldId id="835" r:id="rId28"/>
    <p:sldId id="852" r:id="rId29"/>
    <p:sldId id="828" r:id="rId30"/>
    <p:sldId id="974" r:id="rId31"/>
    <p:sldId id="969" r:id="rId32"/>
    <p:sldId id="971" r:id="rId33"/>
    <p:sldId id="968" r:id="rId34"/>
    <p:sldId id="970" r:id="rId35"/>
    <p:sldId id="967" r:id="rId36"/>
    <p:sldId id="898" r:id="rId37"/>
    <p:sldId id="975" r:id="rId38"/>
    <p:sldId id="421" r:id="rId39"/>
    <p:sldId id="339" r:id="rId40"/>
    <p:sldId id="900" r:id="rId41"/>
    <p:sldId id="343" r:id="rId42"/>
    <p:sldId id="344" r:id="rId43"/>
    <p:sldId id="345" r:id="rId44"/>
    <p:sldId id="347" r:id="rId45"/>
    <p:sldId id="348" r:id="rId46"/>
    <p:sldId id="346" r:id="rId47"/>
    <p:sldId id="901" r:id="rId48"/>
    <p:sldId id="902" r:id="rId49"/>
    <p:sldId id="904" r:id="rId50"/>
    <p:sldId id="905" r:id="rId51"/>
    <p:sldId id="909" r:id="rId52"/>
    <p:sldId id="908" r:id="rId53"/>
    <p:sldId id="910" r:id="rId54"/>
    <p:sldId id="976" r:id="rId55"/>
    <p:sldId id="427" r:id="rId56"/>
    <p:sldId id="337" r:id="rId57"/>
    <p:sldId id="338" r:id="rId58"/>
    <p:sldId id="364" r:id="rId59"/>
    <p:sldId id="340" r:id="rId60"/>
    <p:sldId id="341" r:id="rId61"/>
    <p:sldId id="912" r:id="rId62"/>
    <p:sldId id="911" r:id="rId63"/>
    <p:sldId id="916" r:id="rId64"/>
    <p:sldId id="917" r:id="rId65"/>
    <p:sldId id="918" r:id="rId66"/>
    <p:sldId id="365" r:id="rId67"/>
    <p:sldId id="919" r:id="rId68"/>
    <p:sldId id="920" r:id="rId69"/>
    <p:sldId id="349" r:id="rId70"/>
    <p:sldId id="921" r:id="rId71"/>
    <p:sldId id="977" r:id="rId72"/>
    <p:sldId id="923" r:id="rId73"/>
    <p:sldId id="924" r:id="rId74"/>
    <p:sldId id="927" r:id="rId75"/>
    <p:sldId id="981" r:id="rId76"/>
    <p:sldId id="982" r:id="rId77"/>
    <p:sldId id="983" r:id="rId78"/>
    <p:sldId id="984" r:id="rId79"/>
    <p:sldId id="350" r:id="rId80"/>
    <p:sldId id="351" r:id="rId81"/>
    <p:sldId id="352" r:id="rId82"/>
    <p:sldId id="353" r:id="rId83"/>
    <p:sldId id="925" r:id="rId84"/>
    <p:sldId id="926" r:id="rId85"/>
    <p:sldId id="980" r:id="rId86"/>
    <p:sldId id="930" r:id="rId87"/>
    <p:sldId id="988" r:id="rId88"/>
    <p:sldId id="989" r:id="rId89"/>
    <p:sldId id="990" r:id="rId90"/>
    <p:sldId id="993" r:id="rId91"/>
    <p:sldId id="992" r:id="rId92"/>
    <p:sldId id="991" r:id="rId93"/>
    <p:sldId id="957" r:id="rId94"/>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486"/>
    <p:restoredTop sz="96327"/>
  </p:normalViewPr>
  <p:slideViewPr>
    <p:cSldViewPr snapToObjects="1">
      <p:cViewPr varScale="1">
        <p:scale>
          <a:sx n="161" d="100"/>
          <a:sy n="161" d="100"/>
        </p:scale>
        <p:origin x="1424" y="360"/>
      </p:cViewPr>
      <p:guideLst>
        <p:guide orient="horz" pos="1620"/>
        <p:guide pos="2880"/>
      </p:guideLst>
    </p:cSldViewPr>
  </p:slideViewPr>
  <p:outlineViewPr>
    <p:cViewPr>
      <p:scale>
        <a:sx n="33" d="100"/>
        <a:sy n="33" d="100"/>
      </p:scale>
      <p:origin x="0" y="-101960"/>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slide" Target="slides/slide55.xml"/><Relationship Id="rId68" Type="http://schemas.openxmlformats.org/officeDocument/2006/relationships/slide" Target="slides/slide60.xml"/><Relationship Id="rId84" Type="http://schemas.openxmlformats.org/officeDocument/2006/relationships/slide" Target="slides/slide76.xml"/><Relationship Id="rId89" Type="http://schemas.openxmlformats.org/officeDocument/2006/relationships/slide" Target="slides/slide81.xml"/><Relationship Id="rId16" Type="http://schemas.openxmlformats.org/officeDocument/2006/relationships/slide" Target="slides/slide8.xml"/><Relationship Id="rId11" Type="http://schemas.openxmlformats.org/officeDocument/2006/relationships/slide" Target="slides/slide3.xml"/><Relationship Id="rId32" Type="http://schemas.openxmlformats.org/officeDocument/2006/relationships/slide" Target="slides/slide24.xml"/><Relationship Id="rId37" Type="http://schemas.openxmlformats.org/officeDocument/2006/relationships/slide" Target="slides/slide29.xml"/><Relationship Id="rId53" Type="http://schemas.openxmlformats.org/officeDocument/2006/relationships/slide" Target="slides/slide45.xml"/><Relationship Id="rId58" Type="http://schemas.openxmlformats.org/officeDocument/2006/relationships/slide" Target="slides/slide50.xml"/><Relationship Id="rId74" Type="http://schemas.openxmlformats.org/officeDocument/2006/relationships/slide" Target="slides/slide66.xml"/><Relationship Id="rId79" Type="http://schemas.openxmlformats.org/officeDocument/2006/relationships/slide" Target="slides/slide71.xml"/><Relationship Id="rId5" Type="http://schemas.openxmlformats.org/officeDocument/2006/relationships/slideMaster" Target="slideMasters/slideMaster2.xml"/><Relationship Id="rId90" Type="http://schemas.openxmlformats.org/officeDocument/2006/relationships/slide" Target="slides/slide82.xml"/><Relationship Id="rId95" Type="http://schemas.openxmlformats.org/officeDocument/2006/relationships/notesMaster" Target="notesMasters/notesMaster1.xml"/><Relationship Id="rId22" Type="http://schemas.openxmlformats.org/officeDocument/2006/relationships/slide" Target="slides/slide14.xml"/><Relationship Id="rId27" Type="http://schemas.openxmlformats.org/officeDocument/2006/relationships/slide" Target="slides/slide19.xml"/><Relationship Id="rId43" Type="http://schemas.openxmlformats.org/officeDocument/2006/relationships/slide" Target="slides/slide35.xml"/><Relationship Id="rId48" Type="http://schemas.openxmlformats.org/officeDocument/2006/relationships/slide" Target="slides/slide40.xml"/><Relationship Id="rId64" Type="http://schemas.openxmlformats.org/officeDocument/2006/relationships/slide" Target="slides/slide56.xml"/><Relationship Id="rId69" Type="http://schemas.openxmlformats.org/officeDocument/2006/relationships/slide" Target="slides/slide61.xml"/><Relationship Id="rId80" Type="http://schemas.openxmlformats.org/officeDocument/2006/relationships/slide" Target="slides/slide72.xml"/><Relationship Id="rId85" Type="http://schemas.openxmlformats.org/officeDocument/2006/relationships/slide" Target="slides/slide77.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slide" Target="slides/slide51.xml"/><Relationship Id="rId67" Type="http://schemas.openxmlformats.org/officeDocument/2006/relationships/slide" Target="slides/slide59.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slide" Target="slides/slide54.xml"/><Relationship Id="rId70" Type="http://schemas.openxmlformats.org/officeDocument/2006/relationships/slide" Target="slides/slide62.xml"/><Relationship Id="rId75" Type="http://schemas.openxmlformats.org/officeDocument/2006/relationships/slide" Target="slides/slide67.xml"/><Relationship Id="rId83" Type="http://schemas.openxmlformats.org/officeDocument/2006/relationships/slide" Target="slides/slide75.xml"/><Relationship Id="rId88" Type="http://schemas.openxmlformats.org/officeDocument/2006/relationships/slide" Target="slides/slide80.xml"/><Relationship Id="rId91" Type="http://schemas.openxmlformats.org/officeDocument/2006/relationships/slide" Target="slides/slide83.xml"/><Relationship Id="rId96"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slide" Target="slides/slide52.xml"/><Relationship Id="rId65" Type="http://schemas.openxmlformats.org/officeDocument/2006/relationships/slide" Target="slides/slide57.xml"/><Relationship Id="rId73" Type="http://schemas.openxmlformats.org/officeDocument/2006/relationships/slide" Target="slides/slide65.xml"/><Relationship Id="rId78" Type="http://schemas.openxmlformats.org/officeDocument/2006/relationships/slide" Target="slides/slide70.xml"/><Relationship Id="rId81" Type="http://schemas.openxmlformats.org/officeDocument/2006/relationships/slide" Target="slides/slide73.xml"/><Relationship Id="rId86" Type="http://schemas.openxmlformats.org/officeDocument/2006/relationships/slide" Target="slides/slide78.xml"/><Relationship Id="rId94" Type="http://schemas.openxmlformats.org/officeDocument/2006/relationships/slide" Target="slides/slide86.xml"/><Relationship Id="rId9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slide" Target="slides/slide47.xml"/><Relationship Id="rId76" Type="http://schemas.openxmlformats.org/officeDocument/2006/relationships/slide" Target="slides/slide68.xml"/><Relationship Id="rId97" Type="http://schemas.openxmlformats.org/officeDocument/2006/relationships/presProps" Target="presProps.xml"/><Relationship Id="rId7" Type="http://schemas.openxmlformats.org/officeDocument/2006/relationships/slideMaster" Target="slideMasters/slideMaster4.xml"/><Relationship Id="rId71" Type="http://schemas.openxmlformats.org/officeDocument/2006/relationships/slide" Target="slides/slide63.xml"/><Relationship Id="rId92" Type="http://schemas.openxmlformats.org/officeDocument/2006/relationships/slide" Target="slides/slide84.xml"/><Relationship Id="rId2" Type="http://schemas.openxmlformats.org/officeDocument/2006/relationships/customXml" Target="../customXml/item2.xml"/><Relationship Id="rId29" Type="http://schemas.openxmlformats.org/officeDocument/2006/relationships/slide" Target="slides/slide21.xml"/><Relationship Id="rId24" Type="http://schemas.openxmlformats.org/officeDocument/2006/relationships/slide" Target="slides/slide16.xml"/><Relationship Id="rId40" Type="http://schemas.openxmlformats.org/officeDocument/2006/relationships/slide" Target="slides/slide32.xml"/><Relationship Id="rId45" Type="http://schemas.openxmlformats.org/officeDocument/2006/relationships/slide" Target="slides/slide37.xml"/><Relationship Id="rId66" Type="http://schemas.openxmlformats.org/officeDocument/2006/relationships/slide" Target="slides/slide58.xml"/><Relationship Id="rId87" Type="http://schemas.openxmlformats.org/officeDocument/2006/relationships/slide" Target="slides/slide79.xml"/><Relationship Id="rId61" Type="http://schemas.openxmlformats.org/officeDocument/2006/relationships/slide" Target="slides/slide53.xml"/><Relationship Id="rId82" Type="http://schemas.openxmlformats.org/officeDocument/2006/relationships/slide" Target="slides/slide74.xml"/><Relationship Id="rId19" Type="http://schemas.openxmlformats.org/officeDocument/2006/relationships/slide" Target="slides/slide11.xml"/><Relationship Id="rId14" Type="http://schemas.openxmlformats.org/officeDocument/2006/relationships/slide" Target="slides/slide6.xml"/><Relationship Id="rId30" Type="http://schemas.openxmlformats.org/officeDocument/2006/relationships/slide" Target="slides/slide22.xml"/><Relationship Id="rId35" Type="http://schemas.openxmlformats.org/officeDocument/2006/relationships/slide" Target="slides/slide27.xml"/><Relationship Id="rId56" Type="http://schemas.openxmlformats.org/officeDocument/2006/relationships/slide" Target="slides/slide48.xml"/><Relationship Id="rId77" Type="http://schemas.openxmlformats.org/officeDocument/2006/relationships/slide" Target="slides/slide69.xml"/><Relationship Id="rId100"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slide" Target="slides/slide43.xml"/><Relationship Id="rId72" Type="http://schemas.openxmlformats.org/officeDocument/2006/relationships/slide" Target="slides/slide64.xml"/><Relationship Id="rId93" Type="http://schemas.openxmlformats.org/officeDocument/2006/relationships/slide" Target="slides/slide85.xml"/><Relationship Id="rId9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11/13/24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19.tiff>
</file>

<file path=ppt/media/image2.jpeg>
</file>

<file path=ppt/media/image20.png>
</file>

<file path=ppt/media/image21.tiff>
</file>

<file path=ppt/media/image24.jpeg>
</file>

<file path=ppt/media/image25.png>
</file>

<file path=ppt/media/image26.tiff>
</file>

<file path=ppt/media/image27.png>
</file>

<file path=ppt/media/image28.png>
</file>

<file path=ppt/media/image29.png>
</file>

<file path=ppt/media/image3.tiff>
</file>

<file path=ppt/media/image30.tiff>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jpeg>
</file>

<file path=ppt/media/image4.png>
</file>

<file path=ppt/media/image40.jpeg>
</file>

<file path=ppt/media/image41.png>
</file>

<file path=ppt/media/image42.png>
</file>

<file path=ppt/media/image43.jpeg>
</file>

<file path=ppt/media/image44.jpeg>
</file>

<file path=ppt/media/image45.png>
</file>

<file path=ppt/media/image46.png>
</file>

<file path=ppt/media/image47.png>
</file>

<file path=ppt/media/image5.jpeg>
</file>

<file path=ppt/media/image6.jpe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11/13/24</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5D6415B-586E-2B45-B637-70E4CB56C153}" type="slidenum">
              <a:rPr lang="en-US" altLang="en-US" smtClean="0"/>
              <a:pPr/>
              <a:t>18</a:t>
            </a:fld>
            <a:endParaRPr lang="en-US" altLang="en-US"/>
          </a:p>
        </p:txBody>
      </p:sp>
    </p:spTree>
    <p:extLst>
      <p:ext uri="{BB962C8B-B14F-4D97-AF65-F5344CB8AC3E}">
        <p14:creationId xmlns:p14="http://schemas.microsoft.com/office/powerpoint/2010/main" val="15438329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19</a:t>
            </a:fld>
            <a:endParaRPr lang="en-US" altLang="en-US"/>
          </a:p>
        </p:txBody>
      </p:sp>
    </p:spTree>
    <p:extLst>
      <p:ext uri="{BB962C8B-B14F-4D97-AF65-F5344CB8AC3E}">
        <p14:creationId xmlns:p14="http://schemas.microsoft.com/office/powerpoint/2010/main" val="30234095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23</a:t>
            </a:fld>
            <a:endParaRPr lang="en-US" altLang="en-US"/>
          </a:p>
        </p:txBody>
      </p:sp>
    </p:spTree>
    <p:extLst>
      <p:ext uri="{BB962C8B-B14F-4D97-AF65-F5344CB8AC3E}">
        <p14:creationId xmlns:p14="http://schemas.microsoft.com/office/powerpoint/2010/main" val="2118408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28</a:t>
            </a:fld>
            <a:endParaRPr lang="en-US" altLang="en-US"/>
          </a:p>
        </p:txBody>
      </p:sp>
    </p:spTree>
    <p:extLst>
      <p:ext uri="{BB962C8B-B14F-4D97-AF65-F5344CB8AC3E}">
        <p14:creationId xmlns:p14="http://schemas.microsoft.com/office/powerpoint/2010/main" val="615507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30</a:t>
            </a:fld>
            <a:endParaRPr lang="en-US" altLang="en-US"/>
          </a:p>
        </p:txBody>
      </p:sp>
    </p:spTree>
    <p:extLst>
      <p:ext uri="{BB962C8B-B14F-4D97-AF65-F5344CB8AC3E}">
        <p14:creationId xmlns:p14="http://schemas.microsoft.com/office/powerpoint/2010/main" val="25736234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F72698-A6AB-3F5E-AD9D-435231DBC0C5}"/>
            </a:ext>
          </a:extLst>
        </p:cNvPr>
        <p:cNvGrpSpPr/>
        <p:nvPr/>
      </p:nvGrpSpPr>
      <p:grpSpPr>
        <a:xfrm>
          <a:off x="0" y="0"/>
          <a:ext cx="0" cy="0"/>
          <a:chOff x="0" y="0"/>
          <a:chExt cx="0" cy="0"/>
        </a:xfrm>
      </p:grpSpPr>
      <p:sp>
        <p:nvSpPr>
          <p:cNvPr id="215041" name="Slide Image Placeholder 1">
            <a:extLst>
              <a:ext uri="{FF2B5EF4-FFF2-40B4-BE49-F238E27FC236}">
                <a16:creationId xmlns:a16="http://schemas.microsoft.com/office/drawing/2014/main" id="{137AB21E-B0FF-380A-73C9-1A0728810E6A}"/>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5042" name="Notes Placeholder 2">
            <a:extLst>
              <a:ext uri="{FF2B5EF4-FFF2-40B4-BE49-F238E27FC236}">
                <a16:creationId xmlns:a16="http://schemas.microsoft.com/office/drawing/2014/main" id="{B9D05AB8-73DA-B12D-ED1D-898A9C6B9FD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a:extLst>
              <a:ext uri="{FF2B5EF4-FFF2-40B4-BE49-F238E27FC236}">
                <a16:creationId xmlns:a16="http://schemas.microsoft.com/office/drawing/2014/main" id="{62CFDF9B-385E-6B23-5AD8-F05ABCF1C88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2</a:t>
            </a:fld>
            <a:endParaRPr lang="en-US" altLang="en-US"/>
          </a:p>
        </p:txBody>
      </p:sp>
    </p:spTree>
    <p:extLst>
      <p:ext uri="{BB962C8B-B14F-4D97-AF65-F5344CB8AC3E}">
        <p14:creationId xmlns:p14="http://schemas.microsoft.com/office/powerpoint/2010/main" val="1237461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37</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38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03599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47</a:t>
            </a:fld>
            <a:endParaRPr lang="en-US" altLang="en-US"/>
          </a:p>
        </p:txBody>
      </p:sp>
    </p:spTree>
    <p:extLst>
      <p:ext uri="{BB962C8B-B14F-4D97-AF65-F5344CB8AC3E}">
        <p14:creationId xmlns:p14="http://schemas.microsoft.com/office/powerpoint/2010/main" val="571050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a:t>
            </a:fld>
            <a:endParaRPr lang="en-US" altLang="en-US"/>
          </a:p>
        </p:txBody>
      </p:sp>
    </p:spTree>
    <p:extLst>
      <p:ext uri="{BB962C8B-B14F-4D97-AF65-F5344CB8AC3E}">
        <p14:creationId xmlns:p14="http://schemas.microsoft.com/office/powerpoint/2010/main" val="17508136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59</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60</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61</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62</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64</a:t>
            </a:fld>
            <a:endParaRPr lang="en-US" altLang="en-US"/>
          </a:p>
        </p:txBody>
      </p:sp>
    </p:spTree>
    <p:extLst>
      <p:ext uri="{BB962C8B-B14F-4D97-AF65-F5344CB8AC3E}">
        <p14:creationId xmlns:p14="http://schemas.microsoft.com/office/powerpoint/2010/main" val="24756270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36586900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1187450" y="703263"/>
            <a:ext cx="4622800"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a:t>
            </a:fld>
            <a:endParaRPr lang="en-US" altLang="en-US"/>
          </a:p>
        </p:txBody>
      </p:sp>
    </p:spTree>
    <p:extLst>
      <p:ext uri="{BB962C8B-B14F-4D97-AF65-F5344CB8AC3E}">
        <p14:creationId xmlns:p14="http://schemas.microsoft.com/office/powerpoint/2010/main" val="41215708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7877427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86</a:t>
            </a:fld>
            <a:endParaRPr lang="en-US" altLang="en-US"/>
          </a:p>
        </p:txBody>
      </p:sp>
    </p:spTree>
    <p:extLst>
      <p:ext uri="{BB962C8B-B14F-4D97-AF65-F5344CB8AC3E}">
        <p14:creationId xmlns:p14="http://schemas.microsoft.com/office/powerpoint/2010/main" val="2712495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7</a:t>
            </a:fld>
            <a:endParaRPr lang="en-US" altLang="en-US"/>
          </a:p>
        </p:txBody>
      </p:sp>
    </p:spTree>
    <p:extLst>
      <p:ext uri="{BB962C8B-B14F-4D97-AF65-F5344CB8AC3E}">
        <p14:creationId xmlns:p14="http://schemas.microsoft.com/office/powerpoint/2010/main" val="6505984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9</a:t>
            </a:fld>
            <a:endParaRPr lang="en-US" altLang="en-US"/>
          </a:p>
        </p:txBody>
      </p:sp>
    </p:spTree>
    <p:extLst>
      <p:ext uri="{BB962C8B-B14F-4D97-AF65-F5344CB8AC3E}">
        <p14:creationId xmlns:p14="http://schemas.microsoft.com/office/powerpoint/2010/main" val="379028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11</a:t>
            </a:fld>
            <a:endParaRPr lang="en-US" altLang="en-US"/>
          </a:p>
        </p:txBody>
      </p:sp>
    </p:spTree>
    <p:extLst>
      <p:ext uri="{BB962C8B-B14F-4D97-AF65-F5344CB8AC3E}">
        <p14:creationId xmlns:p14="http://schemas.microsoft.com/office/powerpoint/2010/main" val="5395622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17</a:t>
            </a:fld>
            <a:endParaRPr lang="en-US" altLang="en-US"/>
          </a:p>
        </p:txBody>
      </p:sp>
    </p:spTree>
    <p:extLst>
      <p:ext uri="{BB962C8B-B14F-4D97-AF65-F5344CB8AC3E}">
        <p14:creationId xmlns:p14="http://schemas.microsoft.com/office/powerpoint/2010/main" val="1014744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95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9013092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014206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990515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7458884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734841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3965515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983126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41458020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48597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6728584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55465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469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327748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5653191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478357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7830345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2268240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2884785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810249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2898864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9419904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56385863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1258750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22046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8595791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49128662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07349313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66562356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344937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11/13/24</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6320985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40009208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740291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216298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61889343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9276653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23632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557310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81125401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27578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11/13/24</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44814408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95461593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97116499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97732391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58392347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03536170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5510267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819722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11/13/24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11/13/24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11/13/24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21349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844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image" Target="../media/image2.jpeg"/><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theme" Target="../theme/theme4.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5.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(S24):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2024</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 id="2147493494"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8203851"/>
      </p:ext>
    </p:extLst>
  </p:cSld>
  <p:clrMap bg1="lt1" tx1="dk1" bg2="lt2" tx2="dk2" accent1="accent1" accent2="accent2" accent3="accent3" accent4="accent4" accent5="accent5" accent6="accent6" hlink="hlink" folHlink="folHlink"/>
  <p:sldLayoutIdLst>
    <p:sldLayoutId id="2147493628" r:id="rId1"/>
    <p:sldLayoutId id="2147493629" r:id="rId2"/>
    <p:sldLayoutId id="2147493630" r:id="rId3"/>
    <p:sldLayoutId id="2147493631" r:id="rId4"/>
    <p:sldLayoutId id="2147493632" r:id="rId5"/>
    <p:sldLayoutId id="2147493633" r:id="rId6"/>
    <p:sldLayoutId id="2147493634" r:id="rId7"/>
    <p:sldLayoutId id="2147493635" r:id="rId8"/>
    <p:sldLayoutId id="2147493636" r:id="rId9"/>
    <p:sldLayoutId id="2147493637" r:id="rId10"/>
    <p:sldLayoutId id="2147493638" r:id="rId11"/>
    <p:sldLayoutId id="214749363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13415028"/>
      </p:ext>
    </p:extLst>
  </p:cSld>
  <p:clrMap bg1="lt1" tx1="dk1" bg2="lt2" tx2="dk2" accent1="accent1" accent2="accent2" accent3="accent3" accent4="accent4" accent5="accent5" accent6="accent6" hlink="hlink" folHlink="folHlink"/>
  <p:sldLayoutIdLst>
    <p:sldLayoutId id="2147493641" r:id="rId1"/>
    <p:sldLayoutId id="2147493642" r:id="rId2"/>
    <p:sldLayoutId id="2147493643" r:id="rId3"/>
    <p:sldLayoutId id="2147493644" r:id="rId4"/>
    <p:sldLayoutId id="2147493645" r:id="rId5"/>
    <p:sldLayoutId id="2147493646" r:id="rId6"/>
    <p:sldLayoutId id="2147493647" r:id="rId7"/>
    <p:sldLayoutId id="2147493648" r:id="rId8"/>
    <p:sldLayoutId id="2147493649" r:id="rId9"/>
    <p:sldLayoutId id="2147493650" r:id="rId10"/>
    <p:sldLayoutId id="2147493651" r:id="rId11"/>
    <p:sldLayoutId id="2147493652" r:id="rId12"/>
    <p:sldLayoutId id="2147493653"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18296139"/>
      </p:ext>
    </p:extLst>
  </p:cSld>
  <p:clrMap bg1="lt1" tx1="dk1" bg2="lt2" tx2="dk2" accent1="accent1" accent2="accent2" accent3="accent3" accent4="accent4" accent5="accent5" accent6="accent6" hlink="hlink" folHlink="folHlink"/>
  <p:sldLayoutIdLst>
    <p:sldLayoutId id="2147493655" r:id="rId1"/>
    <p:sldLayoutId id="2147493656" r:id="rId2"/>
    <p:sldLayoutId id="2147493657" r:id="rId3"/>
    <p:sldLayoutId id="2147493658" r:id="rId4"/>
    <p:sldLayoutId id="2147493659" r:id="rId5"/>
    <p:sldLayoutId id="2147493660" r:id="rId6"/>
    <p:sldLayoutId id="2147493661" r:id="rId7"/>
    <p:sldLayoutId id="2147493662" r:id="rId8"/>
    <p:sldLayoutId id="2147493663" r:id="rId9"/>
    <p:sldLayoutId id="2147493664" r:id="rId10"/>
    <p:sldLayoutId id="2147493665" r:id="rId11"/>
    <p:sldLayoutId id="214749366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1930415"/>
      </p:ext>
    </p:extLst>
  </p:cSld>
  <p:clrMap bg1="lt1" tx1="dk1" bg2="lt2" tx2="dk2" accent1="accent1" accent2="accent2" accent3="accent3" accent4="accent4" accent5="accent5" accent6="accent6" hlink="hlink" folHlink="folHlink"/>
  <p:sldLayoutIdLst>
    <p:sldLayoutId id="2147493668" r:id="rId1"/>
    <p:sldLayoutId id="2147493669" r:id="rId2"/>
    <p:sldLayoutId id="2147493670" r:id="rId3"/>
    <p:sldLayoutId id="2147493671" r:id="rId4"/>
    <p:sldLayoutId id="2147493672" r:id="rId5"/>
    <p:sldLayoutId id="2147493673" r:id="rId6"/>
    <p:sldLayoutId id="2147493674" r:id="rId7"/>
    <p:sldLayoutId id="2147493675" r:id="rId8"/>
    <p:sldLayoutId id="2147493676" r:id="rId9"/>
    <p:sldLayoutId id="2147493677" r:id="rId10"/>
    <p:sldLayoutId id="2147493678" r:id="rId11"/>
    <p:sldLayoutId id="214749367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atch.seeka.tv/" TargetMode="External"/><Relationship Id="rId1" Type="http://schemas.openxmlformats.org/officeDocument/2006/relationships/slideLayout" Target="../slideLayouts/slideLayout1.xml"/><Relationship Id="rId4" Type="http://schemas.openxmlformats.org/officeDocument/2006/relationships/hyperlink" Target="http://dmna.ny.gov/ny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8.xml.rels><?xml version="1.0" encoding="UTF-8" standalone="yes"?>
<Relationships xmlns="http://schemas.openxmlformats.org/package/2006/relationships"><Relationship Id="rId8" Type="http://schemas.openxmlformats.org/officeDocument/2006/relationships/hyperlink" Target="https://dev.mysql.com/downloads/mysql/" TargetMode="External"/><Relationship Id="rId3" Type="http://schemas.openxmlformats.org/officeDocument/2006/relationships/hyperlink" Target="https://www.db-book.com/" TargetMode="External"/><Relationship Id="rId7" Type="http://schemas.openxmlformats.org/officeDocument/2006/relationships/hyperlink" Target="https://www.jetbrains.com/pycharm/"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https://www.jetbrains.com/datagrip/" TargetMode="External"/><Relationship Id="rId5" Type="http://schemas.openxmlformats.org/officeDocument/2006/relationships/hyperlink" Target="https://www.jetbrains.com/community/education/#students" TargetMode="External"/><Relationship Id="rId4" Type="http://schemas.openxmlformats.org/officeDocument/2006/relationships/hyperlink" Target="https://docs.anaconda.com/anaconda/" TargetMode="External"/><Relationship Id="rId9" Type="http://schemas.openxmlformats.org/officeDocument/2006/relationships/hyperlink" Target="https://dev.mysql.com/doc/mysql-installer/en/server-authentication-method.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4.xml.rels><?xml version="1.0" encoding="UTF-8" standalone="yes"?>
<Relationships xmlns="http://schemas.openxmlformats.org/package/2006/relationships"><Relationship Id="rId3" Type="http://schemas.openxmlformats.org/officeDocument/2006/relationships/hyperlink" Target="http://seanlahman.com/" TargetMode="External"/><Relationship Id="rId2" Type="http://schemas.openxmlformats.org/officeDocument/2006/relationships/hyperlink" Target="https://developer.imdb.com/non-commercial-datasets/" TargetMode="Externa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 Id="rId4" Type="http://schemas.openxmlformats.org/officeDocument/2006/relationships/image" Target="../media/image13.tiff"/></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www.w3schools.com/whatis/whatis_fullstack.asp" TargetMode="Externa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1.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19.tiff"/><Relationship Id="rId1" Type="http://schemas.openxmlformats.org/officeDocument/2006/relationships/slideLayout" Target="../slideLayouts/slideLayout1.xml"/><Relationship Id="rId6" Type="http://schemas.openxmlformats.org/officeDocument/2006/relationships/image" Target="../media/image21.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20.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2.xml"/><Relationship Id="rId1" Type="http://schemas.openxmlformats.org/officeDocument/2006/relationships/slideLayout" Target="../slideLayouts/slideLayout27.xml"/><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tiff"/><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41.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42.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25.xml"/><Relationship Id="rId1" Type="http://schemas.openxmlformats.org/officeDocument/2006/relationships/slideLayout" Target="../slideLayouts/slideLayout35.xml"/><Relationship Id="rId4" Type="http://schemas.openxmlformats.org/officeDocument/2006/relationships/image" Target="../media/image38.jpeg"/></Relationships>
</file>

<file path=ppt/slides/_rels/slide49.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6.xml"/><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2" Type="http://schemas.openxmlformats.org/officeDocument/2006/relationships/hyperlink" Target="https://www.db-book.com/slides-dir/index.html" TargetMode="Externa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7.xml"/></Relationships>
</file>

<file path=ppt/slides/_rels/slide51.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8.xml"/><Relationship Id="rId1" Type="http://schemas.openxmlformats.org/officeDocument/2006/relationships/slideLayout" Target="../slideLayouts/slideLayout47.xml"/></Relationships>
</file>

<file path=ppt/slides/_rels/slide52.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9.xml"/><Relationship Id="rId1" Type="http://schemas.openxmlformats.org/officeDocument/2006/relationships/slideLayout" Target="../slideLayouts/slideLayout4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7.xml"/></Relationships>
</file>

<file path=ppt/slides/_rels/slide5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7.xml"/></Relationships>
</file>

<file path=ppt/slides/_rels/slide58.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33.xml"/><Relationship Id="rId1" Type="http://schemas.openxmlformats.org/officeDocument/2006/relationships/slideLayout" Target="../slideLayouts/slideLayout4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7.xml"/></Relationships>
</file>

<file path=ppt/slides/_rels/slide61.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36.xml"/><Relationship Id="rId1" Type="http://schemas.openxmlformats.org/officeDocument/2006/relationships/slideLayout" Target="../slideLayouts/slideLayout4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7.xml"/></Relationships>
</file>

<file path=ppt/slides/_rels/slide63.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donald-f-ferguson.github.io/W4111-Intro-to-Databases-Base/" TargetMode="External"/><Relationship Id="rId2" Type="http://schemas.openxmlformats.org/officeDocument/2006/relationships/hyperlink" Target="https://github.com/donald-f-ferguson/W4111-Intro-to-Databases-Base" TargetMode="External"/><Relationship Id="rId1" Type="http://schemas.openxmlformats.org/officeDocument/2006/relationships/slideLayout" Target="../slideLayouts/slideLayout1.xml"/><Relationship Id="rId4" Type="http://schemas.openxmlformats.org/officeDocument/2006/relationships/hyperlink" Target="https://donald-f-ferguson.github.io/W4111-Intro-to-Databases-Base/#calendar" TargetMode="Externa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003, V03, Fall 2024</a:t>
            </a:r>
            <a:br>
              <a:rPr lang="en-US" altLang="en-US" sz="3200" i="1" dirty="0"/>
            </a:br>
            <a:r>
              <a:rPr lang="en-US" altLang="en-US" sz="2800" i="1" dirty="0"/>
              <a:t>Lecture 1: Introduction and Foundational Concepts</a:t>
            </a:r>
            <a:endParaRPr lang="en-US" altLang="en-US" sz="32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7172" y="438150"/>
            <a:ext cx="8839200" cy="4038600"/>
          </a:xfrm>
        </p:spPr>
        <p:txBody>
          <a:bodyPr/>
          <a:lstStyle/>
          <a:p>
            <a:r>
              <a:rPr lang="en-US" sz="1400" dirty="0"/>
              <a:t>38 years in computer science industry:</a:t>
            </a:r>
          </a:p>
          <a:p>
            <a:pPr lvl="1"/>
            <a:r>
              <a:rPr lang="en-US" sz="1200" dirty="0"/>
              <a:t>IBM Fellow.</a:t>
            </a:r>
          </a:p>
          <a:p>
            <a:pPr lvl="1"/>
            <a:r>
              <a:rPr lang="en-US" sz="1200" dirty="0"/>
              <a:t>Microsoft Technical Fellow.</a:t>
            </a:r>
          </a:p>
          <a:p>
            <a:pPr lvl="1"/>
            <a:r>
              <a:rPr lang="en-US" sz="1200" dirty="0"/>
              <a:t>Chief Technology Officer, CA technologies.</a:t>
            </a:r>
          </a:p>
          <a:p>
            <a:pPr lvl="1"/>
            <a:r>
              <a:rPr lang="en-US" sz="1200" dirty="0"/>
              <a:t>Dell Senior Technical Fellow.</a:t>
            </a:r>
          </a:p>
          <a:p>
            <a:pPr lvl="1"/>
            <a:r>
              <a:rPr lang="en-US" sz="1200" dirty="0"/>
              <a:t>CTO, Co-Founder, </a:t>
            </a:r>
            <a:r>
              <a:rPr lang="en-US" sz="1200" dirty="0">
                <a:hlinkClick r:id="rId2"/>
              </a:rPr>
              <a:t>Seeka.tv</a:t>
            </a:r>
            <a:r>
              <a:rPr lang="en-US" sz="1200" dirty="0"/>
              <a:t>.</a:t>
            </a:r>
          </a:p>
          <a:p>
            <a:pPr lvl="1"/>
            <a:r>
              <a:rPr lang="en-US" sz="1200" dirty="0"/>
              <a:t>Ansys (current):</a:t>
            </a:r>
          </a:p>
          <a:p>
            <a:pPr lvl="2"/>
            <a:r>
              <a:rPr lang="en-US" sz="1100" dirty="0"/>
              <a:t>Ansys Fellow, Chief SW Architect;</a:t>
            </a:r>
          </a:p>
          <a:p>
            <a:pPr lvl="2"/>
            <a:r>
              <a:rPr lang="en-US" sz="1100" dirty="0"/>
              <a:t>VP/GM, Cloud, AI, Solutions and</a:t>
            </a:r>
            <a:br>
              <a:rPr lang="en-US" sz="1100" dirty="0"/>
            </a:br>
            <a:r>
              <a:rPr lang="en-US" sz="1100" dirty="0"/>
              <a:t>Developer Enablement BU (CASEBU)</a:t>
            </a:r>
          </a:p>
          <a:p>
            <a:r>
              <a:rPr lang="en-US" sz="1400" dirty="0"/>
              <a:t>Academic experience:</a:t>
            </a:r>
          </a:p>
          <a:p>
            <a:pPr lvl="1"/>
            <a:r>
              <a:rPr lang="en-US" sz="1200" dirty="0"/>
              <a:t>BA, MS, Ph.D., Computer Science, Columbia University.</a:t>
            </a:r>
          </a:p>
          <a:p>
            <a:pPr lvl="1"/>
            <a:r>
              <a:rPr lang="en-US" sz="1200" dirty="0"/>
              <a:t>Approx. 18 semesters as an Adjunct Professor.</a:t>
            </a:r>
          </a:p>
          <a:p>
            <a:pPr lvl="1"/>
            <a:r>
              <a:rPr lang="en-US" sz="1200" dirty="0"/>
              <a:t>Professor of Professional Practice in CS (2018)</a:t>
            </a:r>
          </a:p>
          <a:p>
            <a:pPr lvl="1"/>
            <a:r>
              <a:rPr lang="en-US" sz="1200" dirty="0"/>
              <a:t>Courses:</a:t>
            </a:r>
          </a:p>
          <a:p>
            <a:pPr lvl="2"/>
            <a:r>
              <a:rPr lang="en-US" sz="1100" dirty="0"/>
              <a:t>E1006: Intro. to Computing</a:t>
            </a:r>
          </a:p>
          <a:p>
            <a:pPr lvl="2"/>
            <a:r>
              <a:rPr lang="en-US" sz="1100" dirty="0"/>
              <a:t>W4111: Intro. to Databases</a:t>
            </a:r>
          </a:p>
          <a:p>
            <a:pPr lvl="2"/>
            <a:r>
              <a:rPr lang="en-US" sz="1100" dirty="0"/>
              <a:t>E6998, E6156: Advanced Topics in SW Engineering (Cloud Computing)</a:t>
            </a:r>
          </a:p>
          <a:p>
            <a:r>
              <a:rPr lang="en-US" sz="1400" dirty="0"/>
              <a:t>Approx. 65 technical publications; Approx. 12 patents.</a:t>
            </a:r>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Sophomore. </a:t>
            </a:r>
          </a:p>
          <a:p>
            <a:pPr marL="742950" lvl="1" indent="-285750">
              <a:buFont typeface="Arial" panose="020B0604020202020204" pitchFamily="34" charset="0"/>
              <a:buChar char="•"/>
            </a:pPr>
            <a:r>
              <a:rPr lang="en-US" sz="1200" dirty="0"/>
              <a:t>2019 Barnard Graduate. </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r>
              <a:rPr lang="en-US" sz="1200" dirty="0"/>
              <a:t>.</a:t>
            </a:r>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
        <p:nvSpPr>
          <p:cNvPr id="6" name="TextBox 5">
            <a:extLst>
              <a:ext uri="{FF2B5EF4-FFF2-40B4-BE49-F238E27FC236}">
                <a16:creationId xmlns:a16="http://schemas.microsoft.com/office/drawing/2014/main" id="{34F3F868-2894-4C12-8A36-608BA17D4A88}"/>
              </a:ext>
            </a:extLst>
          </p:cNvPr>
          <p:cNvSpPr txBox="1"/>
          <p:nvPr/>
        </p:nvSpPr>
        <p:spPr>
          <a:xfrm>
            <a:off x="4038600" y="3409950"/>
            <a:ext cx="1861215" cy="461665"/>
          </a:xfrm>
          <a:prstGeom prst="rect">
            <a:avLst/>
          </a:prstGeom>
          <a:noFill/>
        </p:spPr>
        <p:txBody>
          <a:bodyPr wrap="none" rtlCol="0">
            <a:spAutoFit/>
          </a:bodyPr>
          <a:lstStyle/>
          <a:p>
            <a:pPr algn="ctr"/>
            <a:r>
              <a:rPr lang="en-US" sz="1200" dirty="0"/>
              <a:t>I have taught some version</a:t>
            </a:r>
            <a:br>
              <a:rPr lang="en-US" sz="1200" dirty="0"/>
            </a:br>
            <a:r>
              <a:rPr lang="en-US" sz="1200" dirty="0"/>
              <a:t>of this class 10 times.</a:t>
            </a:r>
          </a:p>
        </p:txBody>
      </p:sp>
      <p:cxnSp>
        <p:nvCxnSpPr>
          <p:cNvPr id="8" name="Straight Arrow Connector 7">
            <a:extLst>
              <a:ext uri="{FF2B5EF4-FFF2-40B4-BE49-F238E27FC236}">
                <a16:creationId xmlns:a16="http://schemas.microsoft.com/office/drawing/2014/main" id="{4CAEC923-620D-459A-BE63-2B3CD865B308}"/>
              </a:ext>
            </a:extLst>
          </p:cNvPr>
          <p:cNvCxnSpPr/>
          <p:nvPr/>
        </p:nvCxnSpPr>
        <p:spPr>
          <a:xfrm flipH="1">
            <a:off x="3657600" y="3714750"/>
            <a:ext cx="609600" cy="457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CB3E8843-2471-ED68-3255-D6B3A9E26BD0}"/>
              </a:ext>
            </a:extLst>
          </p:cNvPr>
          <p:cNvCxnSpPr>
            <a:cxnSpLocks/>
          </p:cNvCxnSpPr>
          <p:nvPr/>
        </p:nvCxnSpPr>
        <p:spPr>
          <a:xfrm flipH="1">
            <a:off x="2895600" y="3714750"/>
            <a:ext cx="13716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543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the Course</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11</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4070018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37728F-D7D6-2D4E-BB66-288D3FF2BA10}"/>
              </a:ext>
            </a:extLst>
          </p:cNvPr>
          <p:cNvSpPr>
            <a:spLocks noGrp="1"/>
          </p:cNvSpPr>
          <p:nvPr>
            <p:ph idx="1"/>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Tree>
    <p:extLst>
      <p:ext uri="{BB962C8B-B14F-4D97-AF65-F5344CB8AC3E}">
        <p14:creationId xmlns:p14="http://schemas.microsoft.com/office/powerpoint/2010/main" val="190820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idx="1"/>
          </p:nvPr>
        </p:nvSpPr>
        <p:spPr>
          <a:xfrm>
            <a:off x="172570" y="481077"/>
            <a:ext cx="4191000" cy="4038600"/>
          </a:xfrm>
        </p:spPr>
        <p:txBody>
          <a:bodyPr/>
          <a:lstStyle/>
          <a:p>
            <a:pPr>
              <a:spcBef>
                <a:spcPts val="0"/>
              </a:spcBef>
              <a:spcAft>
                <a:spcPts val="100"/>
              </a:spcAft>
            </a:pPr>
            <a:r>
              <a:rPr lang="en-US" sz="1200" dirty="0"/>
              <a:t>This course is foundational, and will teach you the core concepts in</a:t>
            </a:r>
          </a:p>
          <a:p>
            <a:pPr lvl="1">
              <a:spcBef>
                <a:spcPts val="0"/>
              </a:spcBef>
              <a:spcAft>
                <a:spcPts val="100"/>
              </a:spcAft>
              <a:buFont typeface="Arial" panose="020B0604020202020204" pitchFamily="34" charset="0"/>
              <a:buChar char="•"/>
            </a:pPr>
            <a:r>
              <a:rPr lang="en-US" sz="1100" dirty="0"/>
              <a:t>Data modeling</a:t>
            </a:r>
          </a:p>
          <a:p>
            <a:pPr lvl="1">
              <a:spcBef>
                <a:spcPts val="0"/>
              </a:spcBef>
              <a:spcAft>
                <a:spcPts val="100"/>
              </a:spcAft>
              <a:buFont typeface="Arial" panose="020B0604020202020204" pitchFamily="34" charset="0"/>
              <a:buChar char="•"/>
            </a:pPr>
            <a:r>
              <a:rPr lang="en-US" sz="1100" dirty="0"/>
              <a:t>Data model implementation; Data manipulation.</a:t>
            </a:r>
          </a:p>
          <a:p>
            <a:pPr lvl="1">
              <a:spcBef>
                <a:spcPts val="0"/>
              </a:spcBef>
              <a:spcAft>
                <a:spcPts val="100"/>
              </a:spcAft>
              <a:buFont typeface="Arial" panose="020B0604020202020204" pitchFamily="34" charset="0"/>
              <a:buChar char="•"/>
            </a:pPr>
            <a:r>
              <a:rPr lang="en-US" sz="1100" dirty="0"/>
              <a:t>Different database models and database management systems.</a:t>
            </a:r>
          </a:p>
          <a:p>
            <a:pPr lvl="1">
              <a:spcBef>
                <a:spcPts val="0"/>
              </a:spcBef>
              <a:spcAft>
                <a:spcPts val="100"/>
              </a:spcAft>
              <a:buFont typeface="Arial" panose="020B0604020202020204" pitchFamily="34" charset="0"/>
              <a:buChar char="•"/>
            </a:pPr>
            <a:r>
              <a:rPr lang="en-US" sz="1100" dirty="0"/>
              <a:t>Implementation and architecture of data centric applications and database management systems.</a:t>
            </a:r>
          </a:p>
          <a:p>
            <a:pPr>
              <a:spcBef>
                <a:spcPts val="0"/>
              </a:spcBef>
              <a:spcAft>
                <a:spcPts val="100"/>
              </a:spcAft>
            </a:pPr>
            <a:r>
              <a:rPr lang="en-US" sz="1200" dirty="0"/>
              <a:t>ANY non-trivial application</a:t>
            </a:r>
          </a:p>
          <a:p>
            <a:pPr lvl="1">
              <a:spcBef>
                <a:spcPts val="0"/>
              </a:spcBef>
              <a:spcAft>
                <a:spcPts val="100"/>
              </a:spcAft>
              <a:buFont typeface="Arial" panose="020B0604020202020204" pitchFamily="34" charset="0"/>
              <a:buChar char="•"/>
            </a:pPr>
            <a:r>
              <a:rPr lang="en-US" sz="1100" dirty="0"/>
              <a:t>Requires a well-designed data model.</a:t>
            </a:r>
          </a:p>
          <a:p>
            <a:pPr lvl="1">
              <a:spcBef>
                <a:spcPts val="0"/>
              </a:spcBef>
              <a:spcAft>
                <a:spcPts val="100"/>
              </a:spcAft>
              <a:buFont typeface="Arial" panose="020B0604020202020204" pitchFamily="34" charset="0"/>
              <a:buChar char="•"/>
            </a:pPr>
            <a:r>
              <a:rPr lang="en-US" sz="1100" dirty="0"/>
              <a:t>Implements a data model and manipulates data.</a:t>
            </a:r>
          </a:p>
          <a:p>
            <a:pPr lvl="1">
              <a:spcBef>
                <a:spcPts val="0"/>
              </a:spcBef>
              <a:spcAft>
                <a:spcPts val="100"/>
              </a:spcAft>
              <a:buFont typeface="Arial" panose="020B0604020202020204" pitchFamily="34" charset="0"/>
              <a:buChar char="•"/>
            </a:pPr>
            <a:r>
              <a:rPr lang="en-US" sz="1100" dirty="0"/>
              <a:t>Uses a database management system.</a:t>
            </a:r>
          </a:p>
          <a:p>
            <a:pPr>
              <a:spcBef>
                <a:spcPts val="0"/>
              </a:spcBef>
              <a:spcAft>
                <a:spcPts val="100"/>
              </a:spcAft>
            </a:pPr>
            <a:r>
              <a:rPr lang="en-US" sz="12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100" dirty="0">
                <a:solidFill>
                  <a:srgbClr val="000000"/>
                </a:solidFill>
              </a:rPr>
              <a:t>Data science</a:t>
            </a:r>
          </a:p>
          <a:p>
            <a:pPr lvl="1">
              <a:spcBef>
                <a:spcPts val="0"/>
              </a:spcBef>
              <a:spcAft>
                <a:spcPts val="100"/>
              </a:spcAft>
              <a:buFont typeface="Arial" panose="020B0604020202020204" pitchFamily="34" charset="0"/>
              <a:buChar char="•"/>
            </a:pPr>
            <a:r>
              <a:rPr lang="en-US" sz="1100" dirty="0">
                <a:solidFill>
                  <a:srgbClr val="000000"/>
                </a:solidFill>
              </a:rPr>
              <a:t>Machine learning</a:t>
            </a:r>
          </a:p>
          <a:p>
            <a:pPr lvl="1">
              <a:spcBef>
                <a:spcPts val="0"/>
              </a:spcBef>
              <a:spcAft>
                <a:spcPts val="100"/>
              </a:spcAft>
              <a:buFont typeface="Arial" panose="020B0604020202020204" pitchFamily="34" charset="0"/>
              <a:buChar char="•"/>
            </a:pPr>
            <a:r>
              <a:rPr lang="en-US" sz="11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00" dirty="0">
                <a:solidFill>
                  <a:srgbClr val="000000"/>
                </a:solidFill>
              </a:rPr>
              <a:t>Internet-of-Things</a:t>
            </a:r>
          </a:p>
          <a:p>
            <a:pPr lvl="1">
              <a:spcBef>
                <a:spcPts val="0"/>
              </a:spcBef>
              <a:spcAft>
                <a:spcPts val="100"/>
              </a:spcAft>
              <a:buFont typeface="Arial" panose="020B0604020202020204" pitchFamily="34" charset="0"/>
              <a:buChar char="•"/>
            </a:pPr>
            <a:r>
              <a:rPr lang="en-US" sz="1000" dirty="0">
                <a:solidFill>
                  <a:srgbClr val="000000"/>
                </a:solidFill>
              </a:rPr>
              <a:t>Cybersecurity</a:t>
            </a:r>
          </a:p>
          <a:p>
            <a:pPr lvl="1">
              <a:spcBef>
                <a:spcPts val="0"/>
              </a:spcBef>
              <a:spcAft>
                <a:spcPts val="100"/>
              </a:spcAft>
              <a:buFont typeface="Arial" panose="020B0604020202020204" pitchFamily="34" charset="0"/>
              <a:buChar char="•"/>
            </a:pPr>
            <a:r>
              <a:rPr lang="en-US" sz="1000" dirty="0">
                <a:solidFill>
                  <a:srgbClr val="000000"/>
                </a:solidFill>
              </a:rPr>
              <a:t>Cloud Computing</a:t>
            </a:r>
            <a:br>
              <a:rPr lang="en-US" sz="1000" dirty="0">
                <a:solidFill>
                  <a:srgbClr val="000000"/>
                </a:solidFill>
                <a:latin typeface="Helvetica Neue" panose="02000503000000020004" pitchFamily="2" charset="0"/>
              </a:rPr>
            </a:br>
            <a:endParaRPr lang="en-US" sz="1000" dirty="0">
              <a:solidFill>
                <a:srgbClr val="000000"/>
              </a:solidFill>
              <a:latin typeface="Helvetica Neue" panose="02000503000000020004" pitchFamily="2" charset="0"/>
            </a:endParaRP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10"/>
          </p:nvPr>
        </p:nvSpPr>
        <p:spPr>
          <a:xfrm>
            <a:off x="4626273" y="481077"/>
            <a:ext cx="4191000" cy="4038600"/>
          </a:xfr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Environment</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880614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1BF01EA2-2F97-2E44-BA34-27578A027DAC}"/>
              </a:ext>
            </a:extLst>
          </p:cNvPr>
          <p:cNvSpPr>
            <a:spLocks noGrp="1"/>
          </p:cNvSpPr>
          <p:nvPr>
            <p:ph idx="1"/>
          </p:nvPr>
        </p:nvSpPr>
        <p:spPr>
          <a:xfrm>
            <a:off x="152400" y="514350"/>
            <a:ext cx="8839200" cy="4114800"/>
          </a:xfrm>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3"/>
              </a:rPr>
              <a:t>https://www.db-book.com/</a:t>
            </a:r>
            <a:r>
              <a:rPr lang="en-US" sz="1400" dirty="0"/>
              <a:t>. The site has:</a:t>
            </a:r>
          </a:p>
          <a:p>
            <a:pPr lvl="2">
              <a:spcBef>
                <a:spcPts val="0"/>
              </a:spcBef>
              <a:spcAft>
                <a:spcPts val="200"/>
              </a:spcAft>
            </a:pPr>
            <a:r>
              <a:rPr lang="en-US" sz="1200" dirty="0"/>
              <a:t>Slides for each chapter.</a:t>
            </a:r>
          </a:p>
          <a:p>
            <a:pPr lvl="2">
              <a:spcBef>
                <a:spcPts val="0"/>
              </a:spcBef>
              <a:spcAft>
                <a:spcPts val="200"/>
              </a:spcAft>
            </a:pPr>
            <a:r>
              <a:rPr lang="en-US" sz="1200" dirty="0"/>
              <a:t>Example data.</a:t>
            </a:r>
          </a:p>
          <a:p>
            <a:pPr lvl="1">
              <a:spcBef>
                <a:spcPts val="0"/>
              </a:spcBef>
              <a:spcAft>
                <a:spcPts val="200"/>
              </a:spcAft>
            </a:pPr>
            <a:r>
              <a:rPr lang="en-US" sz="1400" dirty="0"/>
              <a:t>Textbooks are expensive. You can easily get through the course using website, lecture material, ... ...</a:t>
            </a:r>
          </a:p>
          <a:p>
            <a:pPr>
              <a:spcBef>
                <a:spcPts val="0"/>
              </a:spcBef>
              <a:spcAft>
                <a:spcPts val="200"/>
              </a:spcAft>
            </a:pPr>
            <a:r>
              <a:rPr lang="en-US" sz="1600" dirty="0"/>
              <a:t>Install a new, most recent, </a:t>
            </a:r>
            <a:r>
              <a:rPr lang="en-US" sz="1600" u="sng" dirty="0"/>
              <a:t>isolated/single user </a:t>
            </a:r>
            <a:r>
              <a:rPr lang="en-US" sz="1600" dirty="0"/>
              <a:t>instance of Anaconda environment.</a:t>
            </a:r>
          </a:p>
          <a:p>
            <a:pPr lvl="1">
              <a:spcBef>
                <a:spcPts val="0"/>
              </a:spcBef>
              <a:spcAft>
                <a:spcPts val="200"/>
              </a:spcAft>
            </a:pPr>
            <a:r>
              <a:rPr lang="en-US" sz="1400" b="1" dirty="0"/>
              <a:t>Install just for yourself and within your home directory.</a:t>
            </a:r>
          </a:p>
          <a:p>
            <a:pPr lvl="1">
              <a:spcBef>
                <a:spcPts val="0"/>
              </a:spcBef>
              <a:spcAft>
                <a:spcPts val="200"/>
              </a:spcAft>
            </a:pPr>
            <a:r>
              <a:rPr lang="en-US" sz="1400" dirty="0"/>
              <a:t>You must install the most </a:t>
            </a:r>
            <a:r>
              <a:rPr lang="en-US" sz="1400" dirty="0">
                <a:hlinkClick r:id="rId4"/>
              </a:rPr>
              <a:t>recent version </a:t>
            </a:r>
            <a:r>
              <a:rPr lang="en-US" sz="1400" dirty="0"/>
              <a:t>for Python 3.</a:t>
            </a:r>
          </a:p>
          <a:p>
            <a:pPr lvl="1">
              <a:spcBef>
                <a:spcPts val="0"/>
              </a:spcBef>
              <a:spcAft>
                <a:spcPts val="200"/>
              </a:spcAft>
            </a:pPr>
            <a:r>
              <a:rPr lang="en-US" sz="1400" dirty="0"/>
              <a:t>You can isolate the new instance from other instances to avoid conflicts, or set up custom environments.</a:t>
            </a:r>
          </a:p>
          <a:p>
            <a:pPr>
              <a:spcBef>
                <a:spcPts val="0"/>
              </a:spcBef>
              <a:spcAft>
                <a:spcPts val="200"/>
              </a:spcAft>
            </a:pPr>
            <a:r>
              <a:rPr lang="en-US" sz="1600" dirty="0"/>
              <a:t>Development environments: Students are entitled to a free, annual </a:t>
            </a:r>
            <a:r>
              <a:rPr lang="en-US" sz="1600" dirty="0">
                <a:hlinkClick r:id="rId5"/>
              </a:rPr>
              <a:t>JetBrains professional license</a:t>
            </a:r>
            <a:r>
              <a:rPr lang="en-US" sz="1600" dirty="0"/>
              <a:t>.</a:t>
            </a:r>
          </a:p>
          <a:p>
            <a:pPr lvl="1">
              <a:spcBef>
                <a:spcPts val="0"/>
              </a:spcBef>
              <a:spcAft>
                <a:spcPts val="200"/>
              </a:spcAft>
            </a:pPr>
            <a:r>
              <a:rPr lang="en-US" sz="1400" dirty="0"/>
              <a:t>Students have had problems with MySQL Workbench. We will use </a:t>
            </a:r>
            <a:r>
              <a:rPr lang="en-US" sz="1400" dirty="0">
                <a:hlinkClick r:id="rId6"/>
              </a:rPr>
              <a:t>DataGrip</a:t>
            </a:r>
            <a:r>
              <a:rPr lang="en-US" sz="1400" dirty="0"/>
              <a:t>. Please install.</a:t>
            </a:r>
          </a:p>
          <a:p>
            <a:pPr lvl="1">
              <a:spcBef>
                <a:spcPts val="0"/>
              </a:spcBef>
              <a:spcAft>
                <a:spcPts val="200"/>
              </a:spcAft>
            </a:pPr>
            <a:r>
              <a:rPr lang="en-US" sz="1400" dirty="0"/>
              <a:t>Installing </a:t>
            </a:r>
            <a:r>
              <a:rPr lang="en-US" sz="1400" dirty="0">
                <a:hlinkClick r:id="rId7"/>
              </a:rPr>
              <a:t>PyCharm</a:t>
            </a:r>
            <a:r>
              <a:rPr lang="en-US" sz="1400" dirty="0"/>
              <a:t> is recommended for all and required for the programming track.</a:t>
            </a:r>
          </a:p>
          <a:p>
            <a:pPr>
              <a:spcBef>
                <a:spcPts val="0"/>
              </a:spcBef>
              <a:spcAft>
                <a:spcPts val="200"/>
              </a:spcAft>
            </a:pPr>
            <a:r>
              <a:rPr lang="en-US" sz="1600" dirty="0"/>
              <a:t>Install </a:t>
            </a:r>
            <a:r>
              <a:rPr lang="en-US" sz="1600" dirty="0">
                <a:hlinkClick r:id="rId8"/>
              </a:rPr>
              <a:t>MySQL Server Community Edition</a:t>
            </a:r>
            <a:r>
              <a:rPr lang="en-US" sz="1600" dirty="0"/>
              <a:t>.</a:t>
            </a:r>
          </a:p>
          <a:p>
            <a:pPr lvl="1">
              <a:spcBef>
                <a:spcPts val="0"/>
              </a:spcBef>
              <a:spcAft>
                <a:spcPts val="200"/>
              </a:spcAft>
            </a:pPr>
            <a:r>
              <a:rPr lang="en-US" sz="1400" dirty="0"/>
              <a:t>When prompted, choose </a:t>
            </a:r>
            <a:r>
              <a:rPr lang="en-US" sz="1400" dirty="0">
                <a:hlinkClick r:id="rId9"/>
              </a:rPr>
              <a:t>legacy authentication </a:t>
            </a:r>
            <a:r>
              <a:rPr lang="en-US" sz="1400" dirty="0"/>
              <a:t>method.</a:t>
            </a:r>
          </a:p>
          <a:p>
            <a:pPr lvl="1">
              <a:spcBef>
                <a:spcPts val="0"/>
              </a:spcBef>
              <a:spcAft>
                <a:spcPts val="200"/>
              </a:spcAft>
            </a:pPr>
            <a:r>
              <a:rPr lang="en-US" sz="1400" dirty="0"/>
              <a:t>Set your root password to </a:t>
            </a:r>
            <a:r>
              <a:rPr lang="en-US" sz="1400" b="1" dirty="0" err="1"/>
              <a:t>dbuserdbuser</a:t>
            </a:r>
            <a:r>
              <a:rPr lang="en-US" sz="1400" b="1" dirty="0"/>
              <a:t>. (Remember your user name and password)</a:t>
            </a:r>
          </a:p>
        </p:txBody>
      </p:sp>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Tree>
    <p:extLst>
      <p:ext uri="{BB962C8B-B14F-4D97-AF65-F5344CB8AC3E}">
        <p14:creationId xmlns:p14="http://schemas.microsoft.com/office/powerpoint/2010/main" val="37150499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Homework</a:t>
            </a:r>
            <a:br>
              <a:rPr lang="en-US" altLang="en-US" sz="2800" i="1" dirty="0">
                <a:solidFill>
                  <a:schemeClr val="bg1"/>
                </a:solidFill>
              </a:rPr>
            </a:br>
            <a:r>
              <a:rPr lang="en-US" altLang="en-US" sz="2800" i="1" dirty="0">
                <a:solidFill>
                  <a:schemeClr val="bg1"/>
                </a:solidFill>
              </a:rPr>
              <a:t>Exams</a:t>
            </a:r>
          </a:p>
          <a:p>
            <a:pPr algn="ctr"/>
            <a:r>
              <a:rPr lang="en-US" altLang="en-US" sz="2800" i="1" dirty="0">
                <a:solidFill>
                  <a:schemeClr val="bg1"/>
                </a:solidFill>
              </a:rPr>
              <a:t>Grading</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19</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8470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579D1A-9464-7660-C026-A6DAE0F3B02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AF9AEEE0-2322-39F9-84BF-83771C2C61D7}"/>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a:extLst>
              <a:ext uri="{FF2B5EF4-FFF2-40B4-BE49-F238E27FC236}">
                <a16:creationId xmlns:a16="http://schemas.microsoft.com/office/drawing/2014/main" id="{AB803360-DB55-44EA-AB44-D1552D1A915A}"/>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a:extLst>
              <a:ext uri="{FF2B5EF4-FFF2-40B4-BE49-F238E27FC236}">
                <a16:creationId xmlns:a16="http://schemas.microsoft.com/office/drawing/2014/main" id="{4F279EAB-B9A0-2596-2093-A6052F36173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a:extLst>
              <a:ext uri="{FF2B5EF4-FFF2-40B4-BE49-F238E27FC236}">
                <a16:creationId xmlns:a16="http://schemas.microsoft.com/office/drawing/2014/main" id="{6F01899A-9089-F858-CDB4-8D490653EE47}"/>
              </a:ext>
            </a:extLst>
          </p:cNvPr>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003, V03, Fall 2024</a:t>
            </a:r>
            <a:br>
              <a:rPr lang="en-US" altLang="en-US" sz="3200" i="1" dirty="0"/>
            </a:br>
            <a:r>
              <a:rPr lang="en-US" altLang="en-US" sz="2800" i="1" dirty="0"/>
              <a:t>Lecture 1: Introduction and Foundational Concepts</a:t>
            </a:r>
            <a:endParaRPr lang="en-US" altLang="en-US" sz="3200" i="1" dirty="0"/>
          </a:p>
        </p:txBody>
      </p:sp>
      <p:sp>
        <p:nvSpPr>
          <p:cNvPr id="3077" name="TextBox 10">
            <a:extLst>
              <a:ext uri="{FF2B5EF4-FFF2-40B4-BE49-F238E27FC236}">
                <a16:creationId xmlns:a16="http://schemas.microsoft.com/office/drawing/2014/main" id="{CE7C59BD-8BB0-FC85-B5EB-A9311937DC55}"/>
              </a:ext>
            </a:extLst>
          </p:cNvPr>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
        <p:nvSpPr>
          <p:cNvPr id="4" name="Rounded Rectangle 3">
            <a:extLst>
              <a:ext uri="{FF2B5EF4-FFF2-40B4-BE49-F238E27FC236}">
                <a16:creationId xmlns:a16="http://schemas.microsoft.com/office/drawing/2014/main" id="{A07E14A8-3BC0-25DF-78DC-D93408FA03CC}"/>
              </a:ext>
            </a:extLst>
          </p:cNvPr>
          <p:cNvSpPr/>
          <p:nvPr/>
        </p:nvSpPr>
        <p:spPr>
          <a:xfrm>
            <a:off x="533398" y="1772274"/>
            <a:ext cx="8077200" cy="2209799"/>
          </a:xfrm>
          <a:prstGeom prst="roundRect">
            <a:avLst/>
          </a:prstGeom>
          <a:solidFill>
            <a:schemeClr val="accent1"/>
          </a:solidFill>
        </p:spPr>
        <p:style>
          <a:lnRef idx="1">
            <a:schemeClr val="accent1"/>
          </a:lnRef>
          <a:fillRef idx="3">
            <a:schemeClr val="accent1"/>
          </a:fillRef>
          <a:effectRef idx="2">
            <a:schemeClr val="accent1"/>
          </a:effectRef>
          <a:fontRef idx="minor">
            <a:schemeClr val="lt1"/>
          </a:fontRef>
        </p:style>
        <p:txBody>
          <a:bodyPr rtlCol="0" anchor="t"/>
          <a:lstStyle/>
          <a:p>
            <a:pPr algn="ctr"/>
            <a:r>
              <a:rPr lang="en-US" sz="3200" b="1" dirty="0">
                <a:solidFill>
                  <a:srgbClr val="FFFF00"/>
                </a:solidFill>
              </a:rPr>
              <a:t>We will start in a few minutes.</a:t>
            </a:r>
          </a:p>
          <a:p>
            <a:pPr algn="ctr"/>
            <a:endParaRPr lang="en-US" sz="3200" b="1" dirty="0">
              <a:solidFill>
                <a:srgbClr val="FFFF00"/>
              </a:solidFill>
            </a:endParaRPr>
          </a:p>
          <a:p>
            <a:r>
              <a:rPr lang="en-US" sz="3200" b="1" dirty="0">
                <a:solidFill>
                  <a:srgbClr val="FFFF00"/>
                </a:solidFill>
              </a:rPr>
              <a:t>If you ask me about the waitlist,</a:t>
            </a:r>
            <a:br>
              <a:rPr lang="en-US" sz="3200" b="1" dirty="0">
                <a:solidFill>
                  <a:srgbClr val="FFFF00"/>
                </a:solidFill>
              </a:rPr>
            </a:br>
            <a:r>
              <a:rPr lang="en-US" sz="3200" b="1" dirty="0">
                <a:solidFill>
                  <a:srgbClr val="FFFF00"/>
                </a:solidFill>
              </a:rPr>
              <a:t>I will become very grumpy.</a:t>
            </a:r>
          </a:p>
        </p:txBody>
      </p:sp>
      <p:pic>
        <p:nvPicPr>
          <p:cNvPr id="5" name="Picture 2">
            <a:extLst>
              <a:ext uri="{FF2B5EF4-FFF2-40B4-BE49-F238E27FC236}">
                <a16:creationId xmlns:a16="http://schemas.microsoft.com/office/drawing/2014/main" id="{B9B50C40-9CB1-E54C-FBDA-62F01DF37D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2200" y="2597304"/>
            <a:ext cx="2286000" cy="1092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1859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CD41B52-9E31-A642-82DA-85E37D8CE408}"/>
              </a:ext>
            </a:extLst>
          </p:cNvPr>
          <p:cNvSpPr>
            <a:spLocks noGrp="1"/>
          </p:cNvSpPr>
          <p:nvPr>
            <p:ph idx="1"/>
          </p:nvPr>
        </p:nvSpPr>
        <p:spPr>
          <a:xfrm>
            <a:off x="152400" y="514350"/>
            <a:ext cx="8839200" cy="3962400"/>
          </a:xfrm>
        </p:spPr>
        <p:txBody>
          <a:bodyPr/>
          <a:lstStyle/>
          <a:p>
            <a:pPr>
              <a:spcBef>
                <a:spcPts val="0"/>
              </a:spcBef>
              <a:spcAft>
                <a:spcPts val="300"/>
              </a:spcAft>
            </a:pPr>
            <a:r>
              <a:rPr lang="en-US" sz="1800" dirty="0"/>
              <a:t>To be updated.</a:t>
            </a:r>
          </a:p>
        </p:txBody>
      </p:sp>
      <p:sp>
        <p:nvSpPr>
          <p:cNvPr id="3" name="Title 2">
            <a:extLst>
              <a:ext uri="{FF2B5EF4-FFF2-40B4-BE49-F238E27FC236}">
                <a16:creationId xmlns:a16="http://schemas.microsoft.com/office/drawing/2014/main" id="{DD3CE5AB-2AC7-924A-9DBC-FEF8214717F3}"/>
              </a:ext>
            </a:extLst>
          </p:cNvPr>
          <p:cNvSpPr>
            <a:spLocks noGrp="1"/>
          </p:cNvSpPr>
          <p:nvPr>
            <p:ph type="title"/>
          </p:nvPr>
        </p:nvSpPr>
        <p:spPr/>
        <p:txBody>
          <a:bodyPr/>
          <a:lstStyle/>
          <a:p>
            <a:r>
              <a:rPr lang="en-US" dirty="0"/>
              <a:t>Assignments, Exams, Grading</a:t>
            </a:r>
          </a:p>
        </p:txBody>
      </p:sp>
    </p:spTree>
    <p:extLst>
      <p:ext uri="{BB962C8B-B14F-4D97-AF65-F5344CB8AC3E}">
        <p14:creationId xmlns:p14="http://schemas.microsoft.com/office/powerpoint/2010/main" val="576641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Mix of written questions and practical exercises.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1C20381-CC9F-0C4B-A08E-CC43509DFC38}"/>
              </a:ext>
            </a:extLst>
          </p:cNvPr>
          <p:cNvSpPr>
            <a:spLocks noGrp="1"/>
          </p:cNvSpPr>
          <p:nvPr>
            <p:ph idx="1"/>
          </p:nvPr>
        </p:nvSpPr>
        <p:spPr>
          <a:xfrm>
            <a:off x="152400" y="514350"/>
            <a:ext cx="8839200" cy="4114800"/>
          </a:xfrm>
        </p:spPr>
        <p:txBody>
          <a:bodyPr/>
          <a:lstStyle/>
          <a:p>
            <a:r>
              <a:rPr lang="en-US" sz="1200" dirty="0"/>
              <a:t>My homework assignments are:</a:t>
            </a:r>
          </a:p>
          <a:p>
            <a:pPr lvl="1"/>
            <a:r>
              <a:rPr lang="en-US" sz="1100" dirty="0"/>
              <a:t>Open ended.</a:t>
            </a:r>
          </a:p>
          <a:p>
            <a:pPr lvl="1"/>
            <a:r>
              <a:rPr lang="en-US" sz="1100" dirty="0"/>
              <a:t>Vaguely specified.</a:t>
            </a:r>
            <a:br>
              <a:rPr lang="en-US" sz="1100" dirty="0"/>
            </a:br>
            <a:endParaRPr lang="en-US" sz="1100" dirty="0"/>
          </a:p>
          <a:p>
            <a:r>
              <a:rPr lang="en-US" sz="1200" dirty="0"/>
              <a:t>You will complain. I will listen sympathetically.</a:t>
            </a:r>
          </a:p>
          <a:p>
            <a:pPr lvl="1"/>
            <a:r>
              <a:rPr lang="en-US" sz="1100" dirty="0"/>
              <a:t>You will savage me on the instructor reviews and CULPA.</a:t>
            </a:r>
          </a:p>
          <a:p>
            <a:pPr lvl="1"/>
            <a:r>
              <a:rPr lang="en-US" sz="1100" dirty="0"/>
              <a:t>My professional colleagues and</a:t>
            </a:r>
            <a:br>
              <a:rPr lang="en-US" sz="1100" dirty="0"/>
            </a:br>
            <a:r>
              <a:rPr lang="en-US" sz="1100" dirty="0"/>
              <a:t>I will laugh at you behind your back.</a:t>
            </a:r>
            <a:br>
              <a:rPr lang="en-US" sz="1100" dirty="0"/>
            </a:br>
            <a:endParaRPr lang="en-US" sz="1100" dirty="0"/>
          </a:p>
          <a:p>
            <a:r>
              <a:rPr lang="en-US" sz="1200" dirty="0"/>
              <a:t>Management, clients, partners, etc.</a:t>
            </a:r>
          </a:p>
          <a:p>
            <a:pPr lvl="1"/>
            <a:r>
              <a:rPr lang="en-US" sz="1100" dirty="0"/>
              <a:t>Do not understand technology</a:t>
            </a:r>
            <a:br>
              <a:rPr lang="en-US" sz="1100" dirty="0"/>
            </a:br>
            <a:r>
              <a:rPr lang="en-US" sz="1100" dirty="0"/>
              <a:t>as well as we do.</a:t>
            </a:r>
          </a:p>
          <a:p>
            <a:pPr lvl="1"/>
            <a:r>
              <a:rPr lang="en-US" sz="1100" dirty="0"/>
              <a:t>You will get requirements like,</a:t>
            </a:r>
            <a:br>
              <a:rPr lang="en-US" sz="1100" dirty="0"/>
            </a:br>
            <a:r>
              <a:rPr lang="en-US" sz="1100" dirty="0"/>
              <a:t>“I want it colored mauve because</a:t>
            </a:r>
            <a:br>
              <a:rPr lang="en-US" sz="1100" dirty="0"/>
            </a:br>
            <a:r>
              <a:rPr lang="en-US" sz="1100" dirty="0"/>
              <a:t>that has more RAM.”</a:t>
            </a:r>
            <a:br>
              <a:rPr lang="en-US" sz="1100" dirty="0"/>
            </a:br>
            <a:endParaRPr lang="en-US" sz="1100" dirty="0"/>
          </a:p>
          <a:p>
            <a:r>
              <a:rPr lang="en-US" sz="1200" dirty="0"/>
              <a:t>Converting vague requests into a useful,</a:t>
            </a:r>
            <a:br>
              <a:rPr lang="en-US" sz="1200" dirty="0"/>
            </a:br>
            <a:r>
              <a:rPr lang="en-US" sz="1200" dirty="0"/>
              <a:t>meaningful project that we can implement is what we</a:t>
            </a:r>
            <a:br>
              <a:rPr lang="en-US" sz="1200" dirty="0"/>
            </a:br>
            <a:r>
              <a:rPr lang="en-US" sz="1200" dirty="0"/>
              <a:t>do. Get over it.</a:t>
            </a:r>
          </a:p>
        </p:txBody>
      </p:sp>
      <p:sp>
        <p:nvSpPr>
          <p:cNvPr id="4" name="Title 3">
            <a:extLst>
              <a:ext uri="{FF2B5EF4-FFF2-40B4-BE49-F238E27FC236}">
                <a16:creationId xmlns:a16="http://schemas.microsoft.com/office/drawing/2014/main" id="{F44F3759-9710-8B4A-88AD-8B69841DF2FD}"/>
              </a:ext>
            </a:extLst>
          </p:cNvPr>
          <p:cNvSpPr>
            <a:spLocks noGrp="1"/>
          </p:cNvSpPr>
          <p:nvPr>
            <p:ph type="title"/>
          </p:nvPr>
        </p:nvSpPr>
        <p:spPr/>
        <p:txBody>
          <a:bodyPr/>
          <a:lstStyle/>
          <a:p>
            <a:r>
              <a:rPr lang="en-US" dirty="0"/>
              <a:t>Homework Assignments</a:t>
            </a:r>
          </a:p>
        </p:txBody>
      </p:sp>
      <p:pic>
        <p:nvPicPr>
          <p:cNvPr id="6" name="Picture 5">
            <a:extLst>
              <a:ext uri="{FF2B5EF4-FFF2-40B4-BE49-F238E27FC236}">
                <a16:creationId xmlns:a16="http://schemas.microsoft.com/office/drawing/2014/main" id="{393825E2-3551-2E4C-9F56-2BB1265B7BE6}"/>
              </a:ext>
            </a:extLst>
          </p:cNvPr>
          <p:cNvPicPr>
            <a:picLocks noChangeAspect="1"/>
          </p:cNvPicPr>
          <p:nvPr/>
        </p:nvPicPr>
        <p:blipFill>
          <a:blip r:embed="rId2"/>
          <a:stretch>
            <a:fillRect/>
          </a:stretch>
        </p:blipFill>
        <p:spPr>
          <a:xfrm>
            <a:off x="5334000" y="1780027"/>
            <a:ext cx="3429000" cy="2847245"/>
          </a:xfrm>
          <a:prstGeom prst="rect">
            <a:avLst/>
          </a:prstGeom>
        </p:spPr>
      </p:pic>
      <p:pic>
        <p:nvPicPr>
          <p:cNvPr id="2" name="Picture 1">
            <a:extLst>
              <a:ext uri="{FF2B5EF4-FFF2-40B4-BE49-F238E27FC236}">
                <a16:creationId xmlns:a16="http://schemas.microsoft.com/office/drawing/2014/main" id="{CAAC7BB9-FD9E-734E-9B05-C1DF2F5728C5}"/>
              </a:ext>
            </a:extLst>
          </p:cNvPr>
          <p:cNvPicPr>
            <a:picLocks noChangeAspect="1"/>
          </p:cNvPicPr>
          <p:nvPr/>
        </p:nvPicPr>
        <p:blipFill>
          <a:blip r:embed="rId3"/>
          <a:stretch>
            <a:fillRect/>
          </a:stretch>
        </p:blipFill>
        <p:spPr>
          <a:xfrm>
            <a:off x="4505884" y="222720"/>
            <a:ext cx="4531438" cy="1388566"/>
          </a:xfrm>
          <a:prstGeom prst="rect">
            <a:avLst/>
          </a:prstGeom>
        </p:spPr>
      </p:pic>
    </p:spTree>
    <p:extLst>
      <p:ext uri="{BB962C8B-B14F-4D97-AF65-F5344CB8AC3E}">
        <p14:creationId xmlns:p14="http://schemas.microsoft.com/office/powerpoint/2010/main" val="37614527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Database Applications</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8294961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BE4DB3-B510-DF62-A9FC-D9E9929D3EAD}"/>
              </a:ext>
            </a:extLst>
          </p:cNvPr>
          <p:cNvSpPr>
            <a:spLocks noGrp="1"/>
          </p:cNvSpPr>
          <p:nvPr>
            <p:ph idx="1"/>
          </p:nvPr>
        </p:nvSpPr>
        <p:spPr/>
        <p:txBody>
          <a:bodyPr/>
          <a:lstStyle/>
          <a:p>
            <a:r>
              <a:rPr lang="en-US" sz="1800" dirty="0"/>
              <a:t>Operational/Interactive:</a:t>
            </a:r>
          </a:p>
          <a:p>
            <a:pPr lvl="1"/>
            <a:r>
              <a:rPr lang="en-US" sz="1600" dirty="0"/>
              <a:t>Users and roles can create, retrieve, update, search and delete “records.”</a:t>
            </a:r>
          </a:p>
          <a:p>
            <a:pPr lvl="1"/>
            <a:r>
              <a:rPr lang="en-US" sz="1600" dirty="0"/>
              <a:t>Examples: SSOL, ATMs, … …</a:t>
            </a:r>
          </a:p>
          <a:p>
            <a:r>
              <a:rPr lang="en-US" sz="1800" dirty="0"/>
              <a:t>Business Intelligence, Decision Support, …:</a:t>
            </a:r>
          </a:p>
          <a:p>
            <a:pPr lvl="1"/>
            <a:r>
              <a:rPr lang="en-US" sz="1600" dirty="0"/>
              <a:t>Users can perform complex queries and analyze a lot of data to generate a report, make a decision, … …</a:t>
            </a:r>
          </a:p>
          <a:p>
            <a:pPr lvl="1"/>
            <a:r>
              <a:rPr lang="en-US" sz="1600" dirty="0"/>
              <a:t>Examples: Build AI/ML training data, dashboards, … …</a:t>
            </a:r>
          </a:p>
          <a:p>
            <a:r>
              <a:rPr lang="en-US" sz="1800" dirty="0"/>
              <a:t>Some of our major datasets this semester will be:</a:t>
            </a:r>
          </a:p>
          <a:p>
            <a:pPr lvl="1"/>
            <a:r>
              <a:rPr lang="en-US" sz="1600" dirty="0"/>
              <a:t>IMDB: </a:t>
            </a:r>
            <a:r>
              <a:rPr lang="en-US" sz="1600" dirty="0">
                <a:hlinkClick r:id="rId2"/>
              </a:rPr>
              <a:t>https://developer.imdb.com/non-commercial-datasets/</a:t>
            </a:r>
            <a:endParaRPr lang="en-US" sz="1600" dirty="0"/>
          </a:p>
          <a:p>
            <a:pPr lvl="1"/>
            <a:r>
              <a:rPr lang="en-US" sz="1600" dirty="0"/>
              <a:t>Game of Thrones: </a:t>
            </a:r>
            <a:r>
              <a:rPr lang="en-US" sz="1600" dirty="0">
                <a:hlinkClick r:id="rId2"/>
              </a:rPr>
              <a:t>https://developer.imdb.com/non-commercial-datasets/</a:t>
            </a:r>
            <a:endParaRPr lang="en-US" sz="1600" dirty="0"/>
          </a:p>
          <a:p>
            <a:pPr lvl="1"/>
            <a:r>
              <a:rPr lang="en-US" sz="1600" dirty="0" err="1"/>
              <a:t>Lahman’s</a:t>
            </a:r>
            <a:r>
              <a:rPr lang="en-US" sz="1600" dirty="0"/>
              <a:t> Baseball Dataset: </a:t>
            </a:r>
            <a:r>
              <a:rPr lang="en-US" sz="1600" dirty="0">
                <a:hlinkClick r:id="rId3"/>
              </a:rPr>
              <a:t>http://seanlahman.com/</a:t>
            </a:r>
            <a:r>
              <a:rPr lang="en-US" sz="1600" dirty="0"/>
              <a:t> </a:t>
            </a:r>
          </a:p>
          <a:p>
            <a:pPr lvl="1"/>
            <a:r>
              <a:rPr lang="en-US" sz="1600" dirty="0"/>
              <a:t>… …</a:t>
            </a:r>
          </a:p>
          <a:p>
            <a:r>
              <a:rPr lang="en-US" sz="1800" dirty="0"/>
              <a:t>We will build a simple web application and do some data engineering.</a:t>
            </a:r>
          </a:p>
        </p:txBody>
      </p:sp>
      <p:sp>
        <p:nvSpPr>
          <p:cNvPr id="3" name="Title 2">
            <a:extLst>
              <a:ext uri="{FF2B5EF4-FFF2-40B4-BE49-F238E27FC236}">
                <a16:creationId xmlns:a16="http://schemas.microsoft.com/office/drawing/2014/main" id="{8329E06C-2EFA-C39B-8ED1-1F915FF2F235}"/>
              </a:ext>
            </a:extLst>
          </p:cNvPr>
          <p:cNvSpPr>
            <a:spLocks noGrp="1"/>
          </p:cNvSpPr>
          <p:nvPr>
            <p:ph type="title"/>
          </p:nvPr>
        </p:nvSpPr>
        <p:spPr/>
        <p:txBody>
          <a:bodyPr/>
          <a:lstStyle/>
          <a:p>
            <a:r>
              <a:rPr lang="en-US" dirty="0"/>
              <a:t>Two Common Database Applications</a:t>
            </a:r>
          </a:p>
        </p:txBody>
      </p:sp>
    </p:spTree>
    <p:extLst>
      <p:ext uri="{BB962C8B-B14F-4D97-AF65-F5344CB8AC3E}">
        <p14:creationId xmlns:p14="http://schemas.microsoft.com/office/powerpoint/2010/main" val="18251152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BA309E-01B3-2904-52CD-45F4FDA8C2D4}"/>
              </a:ext>
            </a:extLst>
          </p:cNvPr>
          <p:cNvSpPr>
            <a:spLocks noGrp="1"/>
          </p:cNvSpPr>
          <p:nvPr>
            <p:ph idx="1"/>
          </p:nvPr>
        </p:nvSpPr>
        <p:spPr>
          <a:xfrm>
            <a:off x="152400" y="3211698"/>
            <a:ext cx="8839200" cy="1417452"/>
          </a:xfrm>
        </p:spPr>
        <p:txBody>
          <a:bodyPr/>
          <a:lstStyle/>
          <a:p>
            <a:r>
              <a:rPr lang="en-US" sz="1400" dirty="0"/>
              <a:t>The “fun” stuff in data science and AI/ML is</a:t>
            </a:r>
            <a:br>
              <a:rPr lang="en-US" sz="1400" dirty="0"/>
            </a:br>
            <a:r>
              <a:rPr lang="en-US" sz="1400" dirty="0"/>
              <a:t>the “tip of the iceberg.”</a:t>
            </a:r>
          </a:p>
          <a:p>
            <a:r>
              <a:rPr lang="en-US" sz="1400" dirty="0"/>
              <a:t>Data engineering is a necessary condition for</a:t>
            </a:r>
            <a:br>
              <a:rPr lang="en-US" sz="1400" dirty="0"/>
            </a:br>
            <a:r>
              <a:rPr lang="en-US" sz="1400" dirty="0"/>
              <a:t>producing analyzable data. This is often more</a:t>
            </a:r>
            <a:br>
              <a:rPr lang="en-US" sz="1400" dirty="0"/>
            </a:br>
            <a:r>
              <a:rPr lang="en-US" sz="1400" dirty="0"/>
              <a:t>than 80% of the hard work.</a:t>
            </a:r>
          </a:p>
          <a:p>
            <a:r>
              <a:rPr lang="en-US" sz="1400" dirty="0"/>
              <a:t>We will do some small data engineering projects in this course.</a:t>
            </a:r>
          </a:p>
        </p:txBody>
      </p:sp>
      <p:sp>
        <p:nvSpPr>
          <p:cNvPr id="3" name="Title 2">
            <a:extLst>
              <a:ext uri="{FF2B5EF4-FFF2-40B4-BE49-F238E27FC236}">
                <a16:creationId xmlns:a16="http://schemas.microsoft.com/office/drawing/2014/main" id="{B9C07B81-7DB8-77BF-60BB-AAD8D0B978F7}"/>
              </a:ext>
            </a:extLst>
          </p:cNvPr>
          <p:cNvSpPr>
            <a:spLocks noGrp="1"/>
          </p:cNvSpPr>
          <p:nvPr>
            <p:ph type="title"/>
          </p:nvPr>
        </p:nvSpPr>
        <p:spPr/>
        <p:txBody>
          <a:bodyPr/>
          <a:lstStyle/>
          <a:p>
            <a:r>
              <a:rPr lang="en-US" dirty="0"/>
              <a:t>Business Intelligence, Insight, Analysis, … …</a:t>
            </a:r>
          </a:p>
        </p:txBody>
      </p:sp>
      <p:pic>
        <p:nvPicPr>
          <p:cNvPr id="1026" name="Picture 2" descr="Data preparation versus data reporting work">
            <a:extLst>
              <a:ext uri="{FF2B5EF4-FFF2-40B4-BE49-F238E27FC236}">
                <a16:creationId xmlns:a16="http://schemas.microsoft.com/office/drawing/2014/main" id="{38969EE8-D208-3DE4-069E-0A6F0C260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90550"/>
            <a:ext cx="4043363" cy="2621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B47D1D2-49AE-EDE7-2E49-5BDB03AFD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7049" y="611555"/>
            <a:ext cx="4850751" cy="171460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A1B669D-9999-96BC-2A16-CAAC4F2F41EC}"/>
              </a:ext>
            </a:extLst>
          </p:cNvPr>
          <p:cNvPicPr>
            <a:picLocks noChangeAspect="1"/>
          </p:cNvPicPr>
          <p:nvPr/>
        </p:nvPicPr>
        <p:blipFill>
          <a:blip r:embed="rId4"/>
          <a:stretch>
            <a:fillRect/>
          </a:stretch>
        </p:blipFill>
        <p:spPr>
          <a:xfrm>
            <a:off x="5638800" y="2347940"/>
            <a:ext cx="2362200" cy="2281210"/>
          </a:xfrm>
          <a:prstGeom prst="rect">
            <a:avLst/>
          </a:prstGeom>
        </p:spPr>
      </p:pic>
    </p:spTree>
    <p:extLst>
      <p:ext uri="{BB962C8B-B14F-4D97-AF65-F5344CB8AC3E}">
        <p14:creationId xmlns:p14="http://schemas.microsoft.com/office/powerpoint/2010/main" val="36279324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sz="1400" dirty="0"/>
              <a:t>We must build a system that supports create, retrieve, update and delete for IMDB and Game of Thrones Datasets.</a:t>
            </a:r>
          </a:p>
          <a:p>
            <a:r>
              <a:rPr lang="en-US" sz="1400" dirty="0"/>
              <a:t>This requires implementing </a:t>
            </a:r>
            <a:r>
              <a:rPr lang="en-US" sz="1400" i="1" dirty="0"/>
              <a:t>create, retrieve, update and delete (CRUD) </a:t>
            </a:r>
            <a:r>
              <a:rPr lang="en-US" sz="1400" dirty="0"/>
              <a:t>for resources.</a:t>
            </a:r>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We will design, develop, test and deploy the system iteratively and continuously.</a:t>
            </a:r>
          </a:p>
          <a:p>
            <a:r>
              <a:rPr lang="en-US" sz="1400" dirty="0"/>
              <a:t>There are four core domains.</a:t>
            </a:r>
          </a:p>
          <a:p>
            <a:endParaRPr lang="en-US" sz="1400" dirty="0"/>
          </a:p>
          <a:p>
            <a:endParaRPr lang="en-US" sz="1400" dirty="0"/>
          </a:p>
          <a:p>
            <a:endParaRPr lang="en-US" sz="1400" dirty="0"/>
          </a:p>
          <a:p>
            <a:endParaRPr lang="en-US" sz="1400" dirty="0"/>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Web Application 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335550" y="3317499"/>
            <a:ext cx="5822934" cy="1311651"/>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6430285" y="29527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pic>
        <p:nvPicPr>
          <p:cNvPr id="6" name="Picture 5">
            <a:extLst>
              <a:ext uri="{FF2B5EF4-FFF2-40B4-BE49-F238E27FC236}">
                <a16:creationId xmlns:a16="http://schemas.microsoft.com/office/drawing/2014/main" id="{60693C17-39D8-ECE3-D7BA-AF7B1E5D44F7}"/>
              </a:ext>
            </a:extLst>
          </p:cNvPr>
          <p:cNvPicPr>
            <a:picLocks noChangeAspect="1"/>
          </p:cNvPicPr>
          <p:nvPr/>
        </p:nvPicPr>
        <p:blipFill>
          <a:blip r:embed="rId3"/>
          <a:stretch>
            <a:fillRect/>
          </a:stretch>
        </p:blipFill>
        <p:spPr>
          <a:xfrm>
            <a:off x="585682" y="1215467"/>
            <a:ext cx="3352800" cy="1519693"/>
          </a:xfrm>
          <a:prstGeom prst="rect">
            <a:avLst/>
          </a:prstGeom>
        </p:spPr>
      </p:pic>
      <p:sp>
        <p:nvSpPr>
          <p:cNvPr id="8" name="TextBox 7">
            <a:extLst>
              <a:ext uri="{FF2B5EF4-FFF2-40B4-BE49-F238E27FC236}">
                <a16:creationId xmlns:a16="http://schemas.microsoft.com/office/drawing/2014/main" id="{1DCA152F-FAD0-0945-727A-A0DED4F140FD}"/>
              </a:ext>
            </a:extLst>
          </p:cNvPr>
          <p:cNvSpPr txBox="1"/>
          <p:nvPr/>
        </p:nvSpPr>
        <p:spPr>
          <a:xfrm>
            <a:off x="2895600" y="1069236"/>
            <a:ext cx="3678936" cy="215444"/>
          </a:xfrm>
          <a:prstGeom prst="rect">
            <a:avLst/>
          </a:prstGeom>
          <a:noFill/>
        </p:spPr>
        <p:txBody>
          <a:bodyPr wrap="square">
            <a:spAutoFit/>
          </a:bodyPr>
          <a:lstStyle/>
          <a:p>
            <a:r>
              <a:rPr lang="en-US" sz="800" dirty="0"/>
              <a:t>https://restful-</a:t>
            </a:r>
            <a:r>
              <a:rPr lang="en-US" sz="800" dirty="0" err="1"/>
              <a:t>api</a:t>
            </a:r>
            <a:r>
              <a:rPr lang="en-US" sz="800" dirty="0"/>
              <a:t>-</a:t>
            </a:r>
            <a:r>
              <a:rPr lang="en-US" sz="800" dirty="0" err="1"/>
              <a:t>design.readthedocs.io</a:t>
            </a:r>
            <a:r>
              <a:rPr lang="en-US" sz="800" dirty="0"/>
              <a:t>/</a:t>
            </a:r>
            <a:r>
              <a:rPr lang="en-US" sz="800" dirty="0" err="1"/>
              <a:t>en</a:t>
            </a:r>
            <a:r>
              <a:rPr lang="en-US" sz="800" dirty="0"/>
              <a:t>/latest/</a:t>
            </a:r>
            <a:r>
              <a:rPr lang="en-US" sz="800" dirty="0" err="1"/>
              <a:t>resources.html</a:t>
            </a:r>
            <a:endParaRPr lang="en-US" sz="800" dirty="0"/>
          </a:p>
        </p:txBody>
      </p:sp>
      <p:pic>
        <p:nvPicPr>
          <p:cNvPr id="9" name="Picture 8">
            <a:extLst>
              <a:ext uri="{FF2B5EF4-FFF2-40B4-BE49-F238E27FC236}">
                <a16:creationId xmlns:a16="http://schemas.microsoft.com/office/drawing/2014/main" id="{34002364-0ABF-68B9-4A61-BF8116F7DC57}"/>
              </a:ext>
            </a:extLst>
          </p:cNvPr>
          <p:cNvPicPr>
            <a:picLocks noChangeAspect="1"/>
          </p:cNvPicPr>
          <p:nvPr/>
        </p:nvPicPr>
        <p:blipFill>
          <a:blip r:embed="rId4"/>
          <a:stretch>
            <a:fillRect/>
          </a:stretch>
        </p:blipFill>
        <p:spPr>
          <a:xfrm>
            <a:off x="4588298" y="1284680"/>
            <a:ext cx="3738838" cy="1397768"/>
          </a:xfrm>
          <a:prstGeom prst="rect">
            <a:avLst/>
          </a:prstGeom>
        </p:spPr>
      </p:pic>
    </p:spTree>
    <p:extLst>
      <p:ext uri="{BB962C8B-B14F-4D97-AF65-F5344CB8AC3E}">
        <p14:creationId xmlns:p14="http://schemas.microsoft.com/office/powerpoint/2010/main" val="8798060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EA3D5-E6AE-A87B-D81D-BE6053678A95}"/>
              </a:ext>
            </a:extLst>
          </p:cNvPr>
          <p:cNvSpPr>
            <a:spLocks noGrp="1"/>
          </p:cNvSpPr>
          <p:nvPr>
            <p:ph idx="1"/>
          </p:nvPr>
        </p:nvSpPr>
        <p:spPr>
          <a:xfrm>
            <a:off x="152400" y="590550"/>
            <a:ext cx="8839200" cy="4038600"/>
          </a:xfrm>
        </p:spPr>
        <p:txBody>
          <a:bodyPr/>
          <a:lstStyle/>
          <a:p>
            <a:r>
              <a:rPr lang="en-US" sz="1600" dirty="0"/>
              <a:t>“A full stack web developer is a person who can develop both client and server software. In addition to mastering HTML and CSS, he/she also knows how to:</a:t>
            </a:r>
          </a:p>
          <a:p>
            <a:pPr lvl="1"/>
            <a:r>
              <a:rPr lang="en-US" sz="1400" dirty="0"/>
              <a:t>Program a browser (like using JavaScript, jQuery, Angular, or Vue)</a:t>
            </a:r>
          </a:p>
          <a:p>
            <a:pPr lvl="1"/>
            <a:r>
              <a:rPr lang="en-US" sz="1400" dirty="0"/>
              <a:t>Program a server (like using PHP, ASP, Python, or Node)</a:t>
            </a:r>
          </a:p>
          <a:p>
            <a:pPr lvl="1"/>
            <a:r>
              <a:rPr lang="en-US" sz="1400" dirty="0"/>
              <a:t>Program a database (like using SQL, SQLite, or MongoDB)”</a:t>
            </a:r>
          </a:p>
          <a:p>
            <a:pPr marL="400050" lvl="1" indent="0">
              <a:buNone/>
            </a:pPr>
            <a:r>
              <a:rPr lang="en-US" sz="1400" dirty="0">
                <a:hlinkClick r:id="rId2"/>
              </a:rPr>
              <a:t>https://www.w3schools.com/whatis/whatis_fullstack.asp</a:t>
            </a:r>
            <a:endParaRPr lang="en-US" sz="1400" dirty="0"/>
          </a:p>
          <a:p>
            <a:r>
              <a:rPr lang="en-US" sz="1600" dirty="0"/>
              <a:t>We will do a simple full stack app.</a:t>
            </a:r>
          </a:p>
          <a:p>
            <a:pPr lvl="1"/>
            <a:r>
              <a:rPr lang="en-US" sz="1400" dirty="0"/>
              <a:t>Three databases:</a:t>
            </a:r>
          </a:p>
          <a:p>
            <a:pPr lvl="2"/>
            <a:r>
              <a:rPr lang="en-US" sz="1200" dirty="0"/>
              <a:t>MySQL</a:t>
            </a:r>
          </a:p>
          <a:p>
            <a:pPr lvl="2"/>
            <a:r>
              <a:rPr lang="en-US" sz="1200" dirty="0"/>
              <a:t>MongoDB</a:t>
            </a:r>
          </a:p>
          <a:p>
            <a:pPr lvl="2"/>
            <a:r>
              <a:rPr lang="en-US" sz="1200" dirty="0"/>
              <a:t>Neo4j</a:t>
            </a:r>
          </a:p>
          <a:p>
            <a:pPr lvl="1"/>
            <a:r>
              <a:rPr lang="en-US" sz="1400" dirty="0"/>
              <a:t>The application tier will be Python and </a:t>
            </a:r>
            <a:r>
              <a:rPr lang="en-US" sz="1400" dirty="0" err="1"/>
              <a:t>FastAPI</a:t>
            </a:r>
            <a:r>
              <a:rPr lang="en-US" sz="1400" dirty="0"/>
              <a:t>.</a:t>
            </a:r>
          </a:p>
          <a:p>
            <a:pPr lvl="1"/>
            <a:r>
              <a:rPr lang="en-US" sz="1400" dirty="0"/>
              <a:t>The web UI will be Angular.</a:t>
            </a:r>
          </a:p>
          <a:p>
            <a:pPr lvl="1"/>
            <a:r>
              <a:rPr lang="en-US" sz="1400" dirty="0"/>
              <a:t>The primary focus is the data layer</a:t>
            </a:r>
            <a:br>
              <a:rPr lang="en-US" sz="1400" dirty="0"/>
            </a:br>
            <a:r>
              <a:rPr lang="en-US" sz="1400" dirty="0"/>
              <a:t>and application layer that access it.</a:t>
            </a:r>
          </a:p>
          <a:p>
            <a:pPr lvl="1"/>
            <a:r>
              <a:rPr lang="en-US" sz="1400" dirty="0"/>
              <a:t>I will provide a simple UI and template.</a:t>
            </a:r>
          </a:p>
          <a:p>
            <a:pPr marL="400050" lvl="1" indent="0">
              <a:buNone/>
            </a:pPr>
            <a:r>
              <a:rPr lang="en-US" sz="1400" dirty="0"/>
              <a:t>	</a:t>
            </a:r>
          </a:p>
          <a:p>
            <a:pPr marL="0" indent="0">
              <a:buNone/>
            </a:pPr>
            <a:endParaRPr lang="en-US" sz="1600" dirty="0"/>
          </a:p>
        </p:txBody>
      </p:sp>
      <p:sp>
        <p:nvSpPr>
          <p:cNvPr id="3" name="Title 2">
            <a:extLst>
              <a:ext uri="{FF2B5EF4-FFF2-40B4-BE49-F238E27FC236}">
                <a16:creationId xmlns:a16="http://schemas.microsoft.com/office/drawing/2014/main" id="{439E8448-6618-7D53-1121-2DC1654A0C00}"/>
              </a:ext>
            </a:extLst>
          </p:cNvPr>
          <p:cNvSpPr>
            <a:spLocks noGrp="1"/>
          </p:cNvSpPr>
          <p:nvPr>
            <p:ph type="title"/>
          </p:nvPr>
        </p:nvSpPr>
        <p:spPr/>
        <p:txBody>
          <a:bodyPr/>
          <a:lstStyle/>
          <a:p>
            <a:r>
              <a:rPr lang="en-US" dirty="0"/>
              <a:t>Interactive/Operational</a:t>
            </a:r>
          </a:p>
        </p:txBody>
      </p:sp>
      <p:pic>
        <p:nvPicPr>
          <p:cNvPr id="2050" name="Picture 2" descr="2">
            <a:extLst>
              <a:ext uri="{FF2B5EF4-FFF2-40B4-BE49-F238E27FC236}">
                <a16:creationId xmlns:a16="http://schemas.microsoft.com/office/drawing/2014/main" id="{C43516A1-7844-D08D-DB64-D4F33954B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447" y="2419350"/>
            <a:ext cx="4265153" cy="194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86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200" dirty="0">
                <a:solidFill>
                  <a:schemeClr val="bg1"/>
                </a:solidFill>
              </a:rPr>
              <a:t>Approach for First Few Lectures</a:t>
            </a:r>
          </a:p>
        </p:txBody>
      </p:sp>
      <p:sp>
        <p:nvSpPr>
          <p:cNvPr id="8" name="TextBox 9"/>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28</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9527059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98B58C-8BBC-6B42-82B7-B53B0CB4D136}"/>
              </a:ext>
            </a:extLst>
          </p:cNvPr>
          <p:cNvSpPr>
            <a:spLocks noGrp="1"/>
          </p:cNvSpPr>
          <p:nvPr>
            <p:ph idx="1"/>
          </p:nvPr>
        </p:nvSpPr>
        <p:spPr>
          <a:xfrm>
            <a:off x="3200400" y="590550"/>
            <a:ext cx="5791200" cy="4038600"/>
          </a:xfrm>
        </p:spPr>
        <p:txBody>
          <a:bodyPr/>
          <a:lstStyle/>
          <a:p>
            <a:r>
              <a:rPr lang="en-US" sz="1400" dirty="0"/>
              <a:t>Chapter 1:</a:t>
            </a:r>
          </a:p>
          <a:p>
            <a:pPr lvl="1"/>
            <a:r>
              <a:rPr lang="en-US" sz="1200" dirty="0"/>
              <a:t>Is interesting, but something easily learned from reading slides, docs, etc.</a:t>
            </a:r>
          </a:p>
          <a:p>
            <a:pPr lvl="1"/>
            <a:r>
              <a:rPr lang="en-US" sz="1200" b="1" dirty="0"/>
              <a:t>You are responsible for reading the slides and independent study.</a:t>
            </a:r>
          </a:p>
          <a:p>
            <a:r>
              <a:rPr lang="en-US" sz="1400" dirty="0"/>
              <a:t>Books and standard syllabuses tend to be sequential.</a:t>
            </a:r>
            <a:br>
              <a:rPr lang="en-US" sz="1400" dirty="0"/>
            </a:br>
            <a:r>
              <a:rPr lang="en-US" sz="1400" dirty="0"/>
              <a:t>Cover and complete topics one at a time.</a:t>
            </a:r>
          </a:p>
          <a:p>
            <a:r>
              <a:rPr lang="en-US" sz="1400" dirty="0"/>
              <a:t>My view is that there is a core conceptual model with three realizations:</a:t>
            </a:r>
          </a:p>
          <a:p>
            <a:pPr lvl="1"/>
            <a:r>
              <a:rPr lang="en-US" sz="1200" dirty="0"/>
              <a:t>Entity, relationships, ... ...; the concepts.</a:t>
            </a:r>
          </a:p>
          <a:p>
            <a:pPr lvl="1"/>
            <a:r>
              <a:rPr lang="en-US" sz="1200" dirty="0"/>
              <a:t>ER design and modeling.</a:t>
            </a:r>
          </a:p>
          <a:p>
            <a:pPr lvl="1"/>
            <a:r>
              <a:rPr lang="en-US" sz="1200" dirty="0"/>
              <a:t> Implementation:</a:t>
            </a:r>
          </a:p>
          <a:p>
            <a:pPr lvl="2"/>
            <a:r>
              <a:rPr lang="en-US" sz="1100" dirty="0"/>
              <a:t>Relational model/algebra.</a:t>
            </a:r>
          </a:p>
          <a:p>
            <a:pPr lvl="2"/>
            <a:r>
              <a:rPr lang="en-US" sz="1100" dirty="0"/>
              <a:t>SQL.</a:t>
            </a:r>
          </a:p>
          <a:p>
            <a:pPr lvl="2"/>
            <a:r>
              <a:rPr lang="en-US" sz="1100" dirty="0"/>
              <a:t>Resource/REST oriented.</a:t>
            </a:r>
          </a:p>
          <a:p>
            <a:pPr lvl="2"/>
            <a:r>
              <a:rPr lang="en-US" sz="1100" dirty="0"/>
              <a:t>… …</a:t>
            </a:r>
          </a:p>
          <a:p>
            <a:r>
              <a:rPr lang="en-US" sz="1400" dirty="0"/>
              <a:t>My approach is to incrementally and iteratively:</a:t>
            </a:r>
          </a:p>
          <a:p>
            <a:pPr lvl="1"/>
            <a:r>
              <a:rPr lang="en-US" sz="1200" dirty="0"/>
              <a:t>Introduce concepts.</a:t>
            </a:r>
          </a:p>
          <a:p>
            <a:pPr lvl="1"/>
            <a:r>
              <a:rPr lang="en-US" sz="1200" dirty="0"/>
              <a:t>Explain the realizations.</a:t>
            </a:r>
          </a:p>
          <a:p>
            <a:pPr lvl="1"/>
            <a:r>
              <a:rPr lang="en-US" sz="1200" dirty="0"/>
              <a:t>Because implementing a real system requires the approach of concept, design, implement in several layers.</a:t>
            </a:r>
          </a:p>
          <a:p>
            <a:endParaRPr lang="en-US" sz="1400" dirty="0"/>
          </a:p>
        </p:txBody>
      </p:sp>
      <p:sp>
        <p:nvSpPr>
          <p:cNvPr id="3" name="Title 2">
            <a:extLst>
              <a:ext uri="{FF2B5EF4-FFF2-40B4-BE49-F238E27FC236}">
                <a16:creationId xmlns:a16="http://schemas.microsoft.com/office/drawing/2014/main" id="{65FDB3A4-9EEC-C34C-990B-7979C4FE056E}"/>
              </a:ext>
            </a:extLst>
          </p:cNvPr>
          <p:cNvSpPr>
            <a:spLocks noGrp="1"/>
          </p:cNvSpPr>
          <p:nvPr>
            <p:ph type="title"/>
          </p:nvPr>
        </p:nvSpPr>
        <p:spPr/>
        <p:txBody>
          <a:bodyPr/>
          <a:lstStyle/>
          <a:p>
            <a:r>
              <a:rPr lang="en-US" dirty="0"/>
              <a:t>Lectures and Topics</a:t>
            </a:r>
          </a:p>
        </p:txBody>
      </p:sp>
      <p:pic>
        <p:nvPicPr>
          <p:cNvPr id="4" name="Picture 3">
            <a:extLst>
              <a:ext uri="{FF2B5EF4-FFF2-40B4-BE49-F238E27FC236}">
                <a16:creationId xmlns:a16="http://schemas.microsoft.com/office/drawing/2014/main" id="{879D479E-FEB3-CD4D-ADED-B6A53D35CED6}"/>
              </a:ext>
            </a:extLst>
          </p:cNvPr>
          <p:cNvPicPr>
            <a:picLocks noChangeAspect="1"/>
          </p:cNvPicPr>
          <p:nvPr/>
        </p:nvPicPr>
        <p:blipFill>
          <a:blip r:embed="rId2"/>
          <a:stretch>
            <a:fillRect/>
          </a:stretch>
        </p:blipFill>
        <p:spPr>
          <a:xfrm>
            <a:off x="152400" y="552449"/>
            <a:ext cx="2945181" cy="4038601"/>
          </a:xfrm>
          <a:prstGeom prst="rect">
            <a:avLst/>
          </a:prstGeom>
        </p:spPr>
      </p:pic>
    </p:spTree>
    <p:extLst>
      <p:ext uri="{BB962C8B-B14F-4D97-AF65-F5344CB8AC3E}">
        <p14:creationId xmlns:p14="http://schemas.microsoft.com/office/powerpoint/2010/main" val="2654154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97451"/>
            <a:ext cx="9144000"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solidFill>
                  <a:schemeClr val="bg1"/>
                </a:solidFill>
              </a:rPr>
              <a:t>W4111 Introduction to Databases:</a:t>
            </a:r>
          </a:p>
          <a:p>
            <a:pPr algn="ctr"/>
            <a:endParaRPr lang="en-US" altLang="en-US" sz="2800" i="1" dirty="0">
              <a:solidFill>
                <a:schemeClr val="bg1"/>
              </a:solidFill>
            </a:endParaRPr>
          </a:p>
          <a:p>
            <a:pPr algn="ctr"/>
            <a:r>
              <a:rPr lang="en-US" altLang="en-US" sz="2800" i="1" dirty="0">
                <a:solidFill>
                  <a:srgbClr val="FFFF00"/>
                </a:solidFill>
              </a:rPr>
              <a:t>Faculty do not manage waitlists</a:t>
            </a:r>
            <a:br>
              <a:rPr lang="en-US" altLang="en-US" sz="2800" i="1" dirty="0">
                <a:solidFill>
                  <a:srgbClr val="FFFF00"/>
                </a:solidFill>
              </a:rPr>
            </a:br>
            <a:r>
              <a:rPr lang="en-US" altLang="en-US" sz="2800" i="1" dirty="0">
                <a:solidFill>
                  <a:srgbClr val="FFFF00"/>
                </a:solidFill>
              </a:rPr>
              <a:t>for some courses, including W4111.</a:t>
            </a:r>
          </a:p>
          <a:p>
            <a:pPr algn="ctr"/>
            <a:r>
              <a:rPr lang="en-US" altLang="en-US" sz="2800" i="1" dirty="0">
                <a:solidFill>
                  <a:srgbClr val="FFFF00"/>
                </a:solidFill>
              </a:rPr>
              <a:t>The academic admin staff in the</a:t>
            </a:r>
            <a:br>
              <a:rPr lang="en-US" altLang="en-US" sz="2800" i="1" dirty="0">
                <a:solidFill>
                  <a:srgbClr val="FFFF00"/>
                </a:solidFill>
              </a:rPr>
            </a:br>
            <a:r>
              <a:rPr lang="en-US" altLang="en-US" sz="2800" i="1" dirty="0">
                <a:solidFill>
                  <a:srgbClr val="FFFF00"/>
                </a:solidFill>
              </a:rPr>
              <a:t>CS Department manages the waitlist,</a:t>
            </a:r>
            <a:br>
              <a:rPr lang="en-US" altLang="en-US" sz="2800" i="1" dirty="0">
                <a:solidFill>
                  <a:srgbClr val="FFFF00"/>
                </a:solidFill>
              </a:rPr>
            </a:br>
            <a:r>
              <a:rPr lang="en-US" altLang="en-US" sz="2800" i="1" dirty="0">
                <a:solidFill>
                  <a:srgbClr val="FFFF00"/>
                </a:solidFill>
              </a:rPr>
              <a:t>priorities and enrollment.</a:t>
            </a:r>
          </a:p>
          <a:p>
            <a:pPr algn="ctr"/>
            <a:r>
              <a:rPr lang="en-US" altLang="en-US" sz="2800" i="1" dirty="0">
                <a:solidFill>
                  <a:srgbClr val="FFFF00"/>
                </a:solidFill>
              </a:rPr>
              <a:t>You should contact advising email:</a:t>
            </a:r>
          </a:p>
          <a:p>
            <a:pPr algn="ctr"/>
            <a:r>
              <a:rPr lang="en-US" altLang="en-US" sz="2800" dirty="0">
                <a:solidFill>
                  <a:srgbClr val="FFFF00"/>
                </a:solidFill>
              </a:rPr>
              <a:t>ug-advising, </a:t>
            </a:r>
            <a:r>
              <a:rPr lang="en-US" altLang="en-US" sz="2800" dirty="0" err="1">
                <a:solidFill>
                  <a:srgbClr val="FFFF00"/>
                </a:solidFill>
              </a:rPr>
              <a:t>ms</a:t>
            </a:r>
            <a:r>
              <a:rPr lang="en-US" altLang="en-US" sz="2800" dirty="0">
                <a:solidFill>
                  <a:srgbClr val="FFFF00"/>
                </a:solidFill>
              </a:rPr>
              <a:t>-advising, or </a:t>
            </a:r>
            <a:r>
              <a:rPr lang="en-US" altLang="en-US" sz="2800" dirty="0" err="1">
                <a:solidFill>
                  <a:srgbClr val="FFFF00"/>
                </a:solidFill>
              </a:rPr>
              <a:t>phd</a:t>
            </a:r>
            <a:r>
              <a:rPr lang="en-US" altLang="en-US" sz="2800" dirty="0">
                <a:solidFill>
                  <a:srgbClr val="FFFF00"/>
                </a:solidFill>
              </a:rPr>
              <a:t>-advising</a:t>
            </a:r>
            <a:br>
              <a:rPr lang="en-US" altLang="en-US" sz="2800" dirty="0">
                <a:solidFill>
                  <a:srgbClr val="FFFF00"/>
                </a:solidFill>
              </a:rPr>
            </a:br>
            <a:r>
              <a:rPr lang="en-US" altLang="en-US" sz="2800" dirty="0">
                <a:solidFill>
                  <a:srgbClr val="FFFF00"/>
                </a:solidFill>
              </a:rPr>
              <a:t>@</a:t>
            </a:r>
            <a:r>
              <a:rPr lang="en-US" altLang="en-US" sz="2800" dirty="0" err="1">
                <a:solidFill>
                  <a:srgbClr val="FFFF00"/>
                </a:solidFill>
              </a:rPr>
              <a:t>cs.columbia.edu</a:t>
            </a:r>
            <a:endParaRPr lang="en-US" altLang="en-US" sz="2800" dirty="0">
              <a:solidFill>
                <a:srgbClr val="FFFF00"/>
              </a:solidFill>
            </a:endParaRPr>
          </a:p>
          <a:p>
            <a:pPr algn="ctr"/>
            <a:endParaRPr lang="en-US" altLang="en-US" sz="2800" i="1" dirty="0">
              <a:solidFill>
                <a:schemeClr val="bg1"/>
              </a:solidFill>
            </a:endParaRPr>
          </a:p>
          <a:p>
            <a:pPr algn="ctr"/>
            <a:endParaRPr lang="en-US" altLang="en-US" sz="2800" i="1" dirty="0">
              <a:solidFill>
                <a:schemeClr val="bg1"/>
              </a:solidFill>
            </a:endParaRPr>
          </a:p>
          <a:p>
            <a:pPr algn="ctr"/>
            <a:endParaRPr lang="en-US" altLang="en-US" sz="1600" i="1" dirty="0">
              <a:solidFill>
                <a:schemeClr val="bg1"/>
              </a:solidFill>
            </a:endParaRPr>
          </a:p>
        </p:txBody>
      </p:sp>
      <p:sp>
        <p:nvSpPr>
          <p:cNvPr id="8" name="TextBox 9"/>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6499756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Database Modeling, ER Modeling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30</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593600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33757"/>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66131" y="3076110"/>
            <a:ext cx="3955020" cy="1091194"/>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4114800" y="3638550"/>
            <a:ext cx="1606530" cy="646331"/>
          </a:xfrm>
          <a:prstGeom prst="rect">
            <a:avLst/>
          </a:prstGeom>
          <a:noFill/>
        </p:spPr>
        <p:txBody>
          <a:bodyPr wrap="none" rtlCol="0">
            <a:spAutoFit/>
          </a:bodyPr>
          <a:lstStyle/>
          <a:p>
            <a:r>
              <a:rPr lang="en-US" dirty="0"/>
              <a:t>(10101, 98988)</a:t>
            </a:r>
          </a:p>
          <a:p>
            <a:r>
              <a:rPr lang="en-US" dirty="0"/>
              <a:t>(10101,76543)</a:t>
            </a:r>
          </a:p>
        </p:txBody>
      </p:sp>
    </p:spTree>
    <p:extLst>
      <p:ext uri="{BB962C8B-B14F-4D97-AF65-F5344CB8AC3E}">
        <p14:creationId xmlns:p14="http://schemas.microsoft.com/office/powerpoint/2010/main" val="2076613563"/>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599140" y="2026575"/>
            <a:ext cx="4495800"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p:txBody>
      </p:sp>
    </p:spTree>
    <p:extLst>
      <p:ext uri="{BB962C8B-B14F-4D97-AF65-F5344CB8AC3E}">
        <p14:creationId xmlns:p14="http://schemas.microsoft.com/office/powerpoint/2010/main" val="24510739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1143000" y="506928"/>
            <a:ext cx="5711671"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152400" y="3280521"/>
            <a:ext cx="5137308" cy="1562377"/>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2057400" y="3570183"/>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495800" y="1657350"/>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811801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Today’s Contents</a:t>
            </a:r>
            <a:endParaRPr lang="en-US" altLang="en-US" sz="1600" i="1" dirty="0">
              <a:solidFill>
                <a:schemeClr val="bg1"/>
              </a:solidFill>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1982661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9801981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What Does this Mean? Let’s Get Started</a:t>
            </a:r>
          </a:p>
        </p:txBody>
      </p:sp>
      <p:pic>
        <p:nvPicPr>
          <p:cNvPr id="10" name="Picture 9">
            <a:extLst>
              <a:ext uri="{FF2B5EF4-FFF2-40B4-BE49-F238E27FC236}">
                <a16:creationId xmlns:a16="http://schemas.microsoft.com/office/drawing/2014/main" id="{644F6D43-6385-FF41-AA53-BC65606517CC}"/>
              </a:ext>
            </a:extLst>
          </p:cNvPr>
          <p:cNvPicPr>
            <a:picLocks noChangeAspect="1"/>
          </p:cNvPicPr>
          <p:nvPr/>
        </p:nvPicPr>
        <p:blipFill>
          <a:blip r:embed="rId2"/>
          <a:stretch>
            <a:fillRect/>
          </a:stretch>
        </p:blipFill>
        <p:spPr>
          <a:xfrm>
            <a:off x="240527" y="1129281"/>
            <a:ext cx="3435515" cy="848974"/>
          </a:xfrm>
          <a:prstGeom prst="rect">
            <a:avLst/>
          </a:prstGeom>
        </p:spPr>
      </p:pic>
      <p:sp>
        <p:nvSpPr>
          <p:cNvPr id="11" name="TextBox 10">
            <a:extLst>
              <a:ext uri="{FF2B5EF4-FFF2-40B4-BE49-F238E27FC236}">
                <a16:creationId xmlns:a16="http://schemas.microsoft.com/office/drawing/2014/main" id="{3E4612A9-A7FB-D74D-AF2E-44442A919EA1}"/>
              </a:ext>
            </a:extLst>
          </p:cNvPr>
          <p:cNvSpPr txBox="1"/>
          <p:nvPr/>
        </p:nvSpPr>
        <p:spPr>
          <a:xfrm>
            <a:off x="145739" y="455320"/>
            <a:ext cx="8312461"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the value occurs </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at most once.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This is a statement about the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domain,</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not the actual data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currently</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in the table.</a:t>
            </a:r>
            <a:endPar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12" name="Rectangle 11">
            <a:extLst>
              <a:ext uri="{FF2B5EF4-FFF2-40B4-BE49-F238E27FC236}">
                <a16:creationId xmlns:a16="http://schemas.microsoft.com/office/drawing/2014/main" id="{BD50BE91-8083-114F-A240-4C5D352EBC69}"/>
              </a:ext>
            </a:extLst>
          </p:cNvPr>
          <p:cNvSpPr/>
          <p:nvPr/>
        </p:nvSpPr>
        <p:spPr>
          <a:xfrm>
            <a:off x="240527" y="1129281"/>
            <a:ext cx="726764" cy="848974"/>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3" name="Picture 12">
            <a:extLst>
              <a:ext uri="{FF2B5EF4-FFF2-40B4-BE49-F238E27FC236}">
                <a16:creationId xmlns:a16="http://schemas.microsoft.com/office/drawing/2014/main" id="{B9228064-4061-8F4D-8C11-6D4C6F538B37}"/>
              </a:ext>
            </a:extLst>
          </p:cNvPr>
          <p:cNvPicPr>
            <a:picLocks noChangeAspect="1"/>
          </p:cNvPicPr>
          <p:nvPr/>
        </p:nvPicPr>
        <p:blipFill>
          <a:blip r:embed="rId3"/>
          <a:stretch>
            <a:fillRect/>
          </a:stretch>
        </p:blipFill>
        <p:spPr>
          <a:xfrm>
            <a:off x="228600" y="2840463"/>
            <a:ext cx="3875752" cy="848974"/>
          </a:xfrm>
          <a:prstGeom prst="rect">
            <a:avLst/>
          </a:prstGeom>
        </p:spPr>
      </p:pic>
      <p:sp>
        <p:nvSpPr>
          <p:cNvPr id="14" name="Rectangle 13">
            <a:extLst>
              <a:ext uri="{FF2B5EF4-FFF2-40B4-BE49-F238E27FC236}">
                <a16:creationId xmlns:a16="http://schemas.microsoft.com/office/drawing/2014/main" id="{463A4DA0-5A99-484B-BFF8-65FCAD284B37}"/>
              </a:ext>
            </a:extLst>
          </p:cNvPr>
          <p:cNvSpPr/>
          <p:nvPr/>
        </p:nvSpPr>
        <p:spPr>
          <a:xfrm>
            <a:off x="3417923" y="2838374"/>
            <a:ext cx="616203" cy="848974"/>
          </a:xfrm>
          <a:prstGeom prst="rect">
            <a:avLst/>
          </a:prstGeom>
          <a:no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TextBox 14">
            <a:extLst>
              <a:ext uri="{FF2B5EF4-FFF2-40B4-BE49-F238E27FC236}">
                <a16:creationId xmlns:a16="http://schemas.microsoft.com/office/drawing/2014/main" id="{A375827B-9D63-3B40-B81B-3F74F73E7074}"/>
              </a:ext>
            </a:extLst>
          </p:cNvPr>
          <p:cNvSpPr txBox="1"/>
          <p:nvPr/>
        </p:nvSpPr>
        <p:spPr>
          <a:xfrm>
            <a:off x="76200" y="2196431"/>
            <a:ext cx="8469534"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Foreign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if a value occurs in </a:t>
            </a:r>
            <a:r>
              <a:rPr kumimoji="0" lang="en-US" sz="1600" b="0" i="0" u="none" strike="noStrike" kern="1200" cap="none" spc="0" normalizeH="0" baseline="0" noProof="0" dirty="0" err="1">
                <a:ln>
                  <a:noFill/>
                </a:ln>
                <a:solidFill>
                  <a:srgbClr val="7030A0"/>
                </a:solidFill>
                <a:effectLst/>
                <a:uLnTx/>
                <a:uFillTx/>
                <a:latin typeface="Calibri" charset="0"/>
                <a:ea typeface="ＭＳ Ｐゴシック" charset="-128"/>
                <a:cs typeface="+mn-cs"/>
              </a:rPr>
              <a:t>school_id</a:t>
            </a: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for any row, there must be a row in School with </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that key.</a:t>
            </a:r>
          </a:p>
        </p:txBody>
      </p:sp>
      <p:sp>
        <p:nvSpPr>
          <p:cNvPr id="16" name="TextBox 15">
            <a:extLst>
              <a:ext uri="{FF2B5EF4-FFF2-40B4-BE49-F238E27FC236}">
                <a16:creationId xmlns:a16="http://schemas.microsoft.com/office/drawing/2014/main" id="{865085FC-2832-3C45-97A1-E4B35977FB50}"/>
              </a:ext>
            </a:extLst>
          </p:cNvPr>
          <p:cNvSpPr txBox="1"/>
          <p:nvPr/>
        </p:nvSpPr>
        <p:spPr>
          <a:xfrm>
            <a:off x="152400" y="3790950"/>
            <a:ext cx="5067669" cy="83099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The line notations mean: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student is related to EXACTLY ONE school.</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School may be related to 0, 1 or many students.</a:t>
            </a:r>
          </a:p>
        </p:txBody>
      </p:sp>
    </p:spTree>
    <p:extLst>
      <p:ext uri="{BB962C8B-B14F-4D97-AF65-F5344CB8AC3E}">
        <p14:creationId xmlns:p14="http://schemas.microsoft.com/office/powerpoint/2010/main" val="18976678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
        <p:nvSpPr>
          <p:cNvPr id="4" name="TextBox 3">
            <a:extLst>
              <a:ext uri="{FF2B5EF4-FFF2-40B4-BE49-F238E27FC236}">
                <a16:creationId xmlns:a16="http://schemas.microsoft.com/office/drawing/2014/main" id="{616E3EAC-0D45-7B41-888A-00F7B2E848C1}"/>
              </a:ext>
            </a:extLst>
          </p:cNvPr>
          <p:cNvSpPr txBox="1"/>
          <p:nvPr/>
        </p:nvSpPr>
        <p:spPr>
          <a:xfrm>
            <a:off x="381000" y="3409950"/>
            <a:ext cx="745870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book and slides do not do a great job of motivating the ER model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ER diagrams.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Why do people and teams think about or use the ER model and modeling?</a:t>
            </a:r>
          </a:p>
        </p:txBody>
      </p:sp>
    </p:spTree>
    <p:extLst>
      <p:ext uri="{BB962C8B-B14F-4D97-AF65-F5344CB8AC3E}">
        <p14:creationId xmlns:p14="http://schemas.microsoft.com/office/powerpoint/2010/main" val="32343784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1DFD68-CDD2-1F4A-B52F-983ECC415156}"/>
              </a:ext>
            </a:extLst>
          </p:cNvPr>
          <p:cNvSpPr>
            <a:spLocks noGrp="1"/>
          </p:cNvSpPr>
          <p:nvPr>
            <p:ph idx="1"/>
          </p:nvPr>
        </p:nvSpPr>
        <p:spPr>
          <a:xfrm>
            <a:off x="152399" y="514350"/>
            <a:ext cx="5019166" cy="4114800"/>
          </a:xfrm>
        </p:spPr>
        <p:txBody>
          <a:bodyPr/>
          <a:lstStyle/>
          <a:p>
            <a:r>
              <a:rPr lang="en-US" sz="1400" dirty="0"/>
              <a:t>ER Model: Agility, Separation of Concerns</a:t>
            </a:r>
          </a:p>
          <a:p>
            <a:pPr lvl="1"/>
            <a:r>
              <a:rPr lang="en-US" sz="1200" dirty="0"/>
              <a:t>ER model is a generalization that most</a:t>
            </a:r>
            <a:br>
              <a:rPr lang="en-US" sz="1200" dirty="0"/>
            </a:br>
            <a:r>
              <a:rPr lang="en-US" sz="1200" dirty="0"/>
              <a:t>DB models implement in some form.</a:t>
            </a:r>
          </a:p>
          <a:p>
            <a:pPr lvl="1"/>
            <a:r>
              <a:rPr lang="en-US" sz="1200" dirty="0"/>
              <a:t>Using the ER model enables:</a:t>
            </a:r>
          </a:p>
          <a:p>
            <a:pPr lvl="2"/>
            <a:r>
              <a:rPr lang="en-US" sz="1100" dirty="0"/>
              <a:t>Thinking about and collaborating on design</a:t>
            </a:r>
            <a:br>
              <a:rPr lang="en-US" sz="1100" dirty="0"/>
            </a:br>
            <a:r>
              <a:rPr lang="en-US" sz="1100" dirty="0"/>
              <a:t>with getting bogged down in details.</a:t>
            </a:r>
          </a:p>
          <a:p>
            <a:pPr lvl="2"/>
            <a:r>
              <a:rPr lang="en-US" sz="1100" dirty="0"/>
              <a:t>Enable flexible choices about how to realize/Implement data.</a:t>
            </a:r>
            <a:br>
              <a:rPr lang="en-US" sz="1100" dirty="0"/>
            </a:br>
            <a:br>
              <a:rPr lang="en-US" sz="1100" dirty="0"/>
            </a:br>
            <a:endParaRPr lang="en-US" sz="1100" dirty="0"/>
          </a:p>
          <a:p>
            <a:r>
              <a:rPr lang="en-US" sz="1400" dirty="0"/>
              <a:t>ER Diagrams: Communication, Quality, Precision</a:t>
            </a:r>
          </a:p>
          <a:p>
            <a:pPr lvl="1"/>
            <a:r>
              <a:rPr lang="en-US" sz="1200" dirty="0"/>
              <a:t>With a little experience, everyone can understand and ER diagram.</a:t>
            </a:r>
          </a:p>
          <a:p>
            <a:pPr lvl="1"/>
            <a:r>
              <a:rPr lang="en-US" sz="1200" dirty="0"/>
              <a:t>Easier to discuss and collaborate on application’s data than showing SQL table definitions, JSON, ... ...</a:t>
            </a:r>
          </a:p>
          <a:p>
            <a:pPr lvl="1"/>
            <a:r>
              <a:rPr lang="en-US" sz="1200" dirty="0"/>
              <a:t>People think visually. That is why we have whiteboards. ER diagrams are precise and unambiguous.</a:t>
            </a:r>
          </a:p>
          <a:p>
            <a:pPr lvl="1"/>
            <a:r>
              <a:rPr lang="en-US" sz="1200" dirty="0"/>
              <a:t>Guides you to think about relationships, keys, ... And prevents “re-dos” later in the process. It is easier to fix a diagram than a database schema.</a:t>
            </a:r>
          </a:p>
        </p:txBody>
      </p:sp>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 and ER Modeling</a:t>
            </a:r>
          </a:p>
        </p:txBody>
      </p:sp>
      <p:sp>
        <p:nvSpPr>
          <p:cNvPr id="4" name="Oval 3">
            <a:extLst>
              <a:ext uri="{FF2B5EF4-FFF2-40B4-BE49-F238E27FC236}">
                <a16:creationId xmlns:a16="http://schemas.microsoft.com/office/drawing/2014/main" id="{4D1455C5-38B2-2342-A926-CAD66D0EC889}"/>
              </a:ext>
            </a:extLst>
          </p:cNvPr>
          <p:cNvSpPr/>
          <p:nvPr/>
        </p:nvSpPr>
        <p:spPr>
          <a:xfrm>
            <a:off x="6466208" y="114758"/>
            <a:ext cx="685800" cy="685800"/>
          </a:xfrm>
          <a:prstGeom prst="ellipse">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ER</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5" name="Oval 4">
            <a:extLst>
              <a:ext uri="{FF2B5EF4-FFF2-40B4-BE49-F238E27FC236}">
                <a16:creationId xmlns:a16="http://schemas.microsoft.com/office/drawing/2014/main" id="{4DB9AE52-1D1C-EB45-882F-8FE0701D6E88}"/>
              </a:ext>
            </a:extLst>
          </p:cNvPr>
          <p:cNvSpPr/>
          <p:nvPr/>
        </p:nvSpPr>
        <p:spPr>
          <a:xfrm>
            <a:off x="5221746" y="912305"/>
            <a:ext cx="685800" cy="685800"/>
          </a:xfrm>
          <a:prstGeom prst="ellipse">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Relational</a:t>
            </a:r>
          </a:p>
        </p:txBody>
      </p:sp>
      <p:sp>
        <p:nvSpPr>
          <p:cNvPr id="6" name="Oval 5">
            <a:extLst>
              <a:ext uri="{FF2B5EF4-FFF2-40B4-BE49-F238E27FC236}">
                <a16:creationId xmlns:a16="http://schemas.microsoft.com/office/drawing/2014/main" id="{ABD97E31-0F88-E546-A34C-9999F22E1121}"/>
              </a:ext>
            </a:extLst>
          </p:cNvPr>
          <p:cNvSpPr/>
          <p:nvPr/>
        </p:nvSpPr>
        <p:spPr>
          <a:xfrm>
            <a:off x="6190601" y="1012738"/>
            <a:ext cx="685800" cy="685800"/>
          </a:xfrm>
          <a:prstGeom prst="ellipse">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Doc</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7" name="Oval 6">
            <a:extLst>
              <a:ext uri="{FF2B5EF4-FFF2-40B4-BE49-F238E27FC236}">
                <a16:creationId xmlns:a16="http://schemas.microsoft.com/office/drawing/2014/main" id="{53CD5B81-E5D9-574A-A73A-48F69FE4062D}"/>
              </a:ext>
            </a:extLst>
          </p:cNvPr>
          <p:cNvSpPr/>
          <p:nvPr/>
        </p:nvSpPr>
        <p:spPr>
          <a:xfrm>
            <a:off x="7502356" y="955710"/>
            <a:ext cx="685800" cy="685800"/>
          </a:xfrm>
          <a:prstGeom prst="ellipse">
            <a:avLst/>
          </a:prstGeom>
          <a:solidFill>
            <a:srgbClr val="FFC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Graph</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8" name="Oval 7">
            <a:extLst>
              <a:ext uri="{FF2B5EF4-FFF2-40B4-BE49-F238E27FC236}">
                <a16:creationId xmlns:a16="http://schemas.microsoft.com/office/drawing/2014/main" id="{06A59DDB-2DE6-DC48-8853-E58F8B58CA20}"/>
              </a:ext>
            </a:extLst>
          </p:cNvPr>
          <p:cNvSpPr/>
          <p:nvPr/>
        </p:nvSpPr>
        <p:spPr>
          <a:xfrm>
            <a:off x="8341626" y="912305"/>
            <a:ext cx="685800" cy="685800"/>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a:t>
            </a:r>
          </a:p>
        </p:txBody>
      </p:sp>
      <p:cxnSp>
        <p:nvCxnSpPr>
          <p:cNvPr id="10" name="Straight Connector 9">
            <a:extLst>
              <a:ext uri="{FF2B5EF4-FFF2-40B4-BE49-F238E27FC236}">
                <a16:creationId xmlns:a16="http://schemas.microsoft.com/office/drawing/2014/main" id="{0B73388A-02C7-BD4D-9B67-A536225F2F53}"/>
              </a:ext>
            </a:extLst>
          </p:cNvPr>
          <p:cNvCxnSpPr>
            <a:stCxn id="5" idx="7"/>
            <a:endCxn id="4" idx="2"/>
          </p:cNvCxnSpPr>
          <p:nvPr/>
        </p:nvCxnSpPr>
        <p:spPr>
          <a:xfrm flipV="1">
            <a:off x="5807113" y="457658"/>
            <a:ext cx="659095"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86C0E2C1-98B0-994B-B366-A6D62426399D}"/>
              </a:ext>
            </a:extLst>
          </p:cNvPr>
          <p:cNvCxnSpPr>
            <a:cxnSpLocks/>
            <a:stCxn id="6" idx="0"/>
            <a:endCxn id="4" idx="3"/>
          </p:cNvCxnSpPr>
          <p:nvPr/>
        </p:nvCxnSpPr>
        <p:spPr>
          <a:xfrm flipV="1">
            <a:off x="6533501" y="700125"/>
            <a:ext cx="33140" cy="31261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69C2ED9D-3791-E646-A903-A86F3053953F}"/>
              </a:ext>
            </a:extLst>
          </p:cNvPr>
          <p:cNvCxnSpPr>
            <a:cxnSpLocks/>
            <a:endCxn id="4" idx="5"/>
          </p:cNvCxnSpPr>
          <p:nvPr/>
        </p:nvCxnSpPr>
        <p:spPr>
          <a:xfrm flipH="1" flipV="1">
            <a:off x="7051575" y="700125"/>
            <a:ext cx="593090" cy="35601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03B983A7-F4DE-0F49-8C55-8DA2C3397C4E}"/>
              </a:ext>
            </a:extLst>
          </p:cNvPr>
          <p:cNvCxnSpPr>
            <a:cxnSpLocks/>
            <a:stCxn id="8" idx="1"/>
            <a:endCxn id="4" idx="6"/>
          </p:cNvCxnSpPr>
          <p:nvPr/>
        </p:nvCxnSpPr>
        <p:spPr>
          <a:xfrm flipH="1" flipV="1">
            <a:off x="7152008" y="457658"/>
            <a:ext cx="1290051"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FB31E33F-FA40-B24A-8611-ABDBADD5A9B1}"/>
              </a:ext>
            </a:extLst>
          </p:cNvPr>
          <p:cNvSpPr txBox="1"/>
          <p:nvPr/>
        </p:nvSpPr>
        <p:spPr>
          <a:xfrm>
            <a:off x="5238858" y="401312"/>
            <a:ext cx="1089657"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7030A0"/>
                </a:solidFill>
                <a:effectLst/>
                <a:uLnTx/>
                <a:uFillTx/>
                <a:latin typeface="Calibri" charset="0"/>
                <a:ea typeface="ＭＳ Ｐゴシック" charset="-128"/>
                <a:cs typeface="+mn-cs"/>
              </a:rPr>
              <a:t>Generalization</a:t>
            </a:r>
          </a:p>
        </p:txBody>
      </p:sp>
      <p:sp>
        <p:nvSpPr>
          <p:cNvPr id="19" name="TextBox 18">
            <a:extLst>
              <a:ext uri="{FF2B5EF4-FFF2-40B4-BE49-F238E27FC236}">
                <a16:creationId xmlns:a16="http://schemas.microsoft.com/office/drawing/2014/main" id="{6BB12E4B-3DEF-EC4D-B729-8EE9F5C2529F}"/>
              </a:ext>
            </a:extLst>
          </p:cNvPr>
          <p:cNvSpPr txBox="1"/>
          <p:nvPr/>
        </p:nvSpPr>
        <p:spPr>
          <a:xfrm>
            <a:off x="8091165" y="636821"/>
            <a:ext cx="1036694"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charset="0"/>
                <a:ea typeface="ＭＳ Ｐゴシック" charset="-128"/>
                <a:cs typeface="+mn-cs"/>
              </a:rPr>
              <a:t>Specialization</a:t>
            </a:r>
          </a:p>
        </p:txBody>
      </p:sp>
      <p:pic>
        <p:nvPicPr>
          <p:cNvPr id="25" name="Picture 24">
            <a:extLst>
              <a:ext uri="{FF2B5EF4-FFF2-40B4-BE49-F238E27FC236}">
                <a16:creationId xmlns:a16="http://schemas.microsoft.com/office/drawing/2014/main" id="{970B4F83-EC7A-494B-BFAA-B20337008081}"/>
              </a:ext>
            </a:extLst>
          </p:cNvPr>
          <p:cNvPicPr>
            <a:picLocks noChangeAspect="1"/>
          </p:cNvPicPr>
          <p:nvPr/>
        </p:nvPicPr>
        <p:blipFill>
          <a:blip r:embed="rId2"/>
          <a:stretch>
            <a:fillRect/>
          </a:stretch>
        </p:blipFill>
        <p:spPr>
          <a:xfrm>
            <a:off x="6624412" y="2813468"/>
            <a:ext cx="1235047" cy="838200"/>
          </a:xfrm>
          <a:prstGeom prst="rect">
            <a:avLst/>
          </a:prstGeom>
        </p:spPr>
      </p:pic>
      <p:grpSp>
        <p:nvGrpSpPr>
          <p:cNvPr id="27" name="Group 26">
            <a:extLst>
              <a:ext uri="{FF2B5EF4-FFF2-40B4-BE49-F238E27FC236}">
                <a16:creationId xmlns:a16="http://schemas.microsoft.com/office/drawing/2014/main" id="{0E182412-8918-9543-BCA2-7E1BA2723DEF}"/>
              </a:ext>
            </a:extLst>
          </p:cNvPr>
          <p:cNvGrpSpPr/>
          <p:nvPr/>
        </p:nvGrpSpPr>
        <p:grpSpPr>
          <a:xfrm>
            <a:off x="5318348" y="2048530"/>
            <a:ext cx="1071768" cy="1167134"/>
            <a:chOff x="5318348" y="2048530"/>
            <a:chExt cx="1071768" cy="1167134"/>
          </a:xfrm>
        </p:grpSpPr>
        <p:pic>
          <p:nvPicPr>
            <p:cNvPr id="1026" name="Picture 2">
              <a:extLst>
                <a:ext uri="{FF2B5EF4-FFF2-40B4-BE49-F238E27FC236}">
                  <a16:creationId xmlns:a16="http://schemas.microsoft.com/office/drawing/2014/main" id="{C0D4E56A-15B7-0A4F-8FC1-286F068E40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58AF9F56-429A-0740-83A0-D53FEB6968CF}"/>
                </a:ext>
              </a:extLst>
            </p:cNvPr>
            <p:cNvSpPr txBox="1"/>
            <p:nvPr/>
          </p:nvSpPr>
          <p:spPr>
            <a:xfrm>
              <a:off x="5318348" y="2048530"/>
              <a:ext cx="1071768"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Professional</a:t>
              </a:r>
            </a:p>
          </p:txBody>
        </p:sp>
      </p:grpSp>
      <p:grpSp>
        <p:nvGrpSpPr>
          <p:cNvPr id="29" name="Group 28">
            <a:extLst>
              <a:ext uri="{FF2B5EF4-FFF2-40B4-BE49-F238E27FC236}">
                <a16:creationId xmlns:a16="http://schemas.microsoft.com/office/drawing/2014/main" id="{644B31E4-8E7D-1E48-A27E-186F44EF4572}"/>
              </a:ext>
            </a:extLst>
          </p:cNvPr>
          <p:cNvGrpSpPr/>
          <p:nvPr/>
        </p:nvGrpSpPr>
        <p:grpSpPr>
          <a:xfrm>
            <a:off x="8255658" y="1897095"/>
            <a:ext cx="421403" cy="1167134"/>
            <a:chOff x="5643531" y="2048530"/>
            <a:chExt cx="421403" cy="1167134"/>
          </a:xfrm>
        </p:grpSpPr>
        <p:pic>
          <p:nvPicPr>
            <p:cNvPr id="30" name="Picture 2">
              <a:extLst>
                <a:ext uri="{FF2B5EF4-FFF2-40B4-BE49-F238E27FC236}">
                  <a16:creationId xmlns:a16="http://schemas.microsoft.com/office/drawing/2014/main" id="{B9E9B9AD-CD6D-C640-B5E4-358FB94222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85BD5A3D-4252-6B48-B567-4421B525CD82}"/>
                </a:ext>
              </a:extLst>
            </p:cNvPr>
            <p:cNvSpPr txBox="1"/>
            <p:nvPr/>
          </p:nvSpPr>
          <p:spPr>
            <a:xfrm>
              <a:off x="5657704" y="2048530"/>
              <a:ext cx="393056"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UI</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UX</a:t>
              </a:r>
            </a:p>
          </p:txBody>
        </p:sp>
      </p:grpSp>
      <p:pic>
        <p:nvPicPr>
          <p:cNvPr id="33" name="Picture 2">
            <a:extLst>
              <a:ext uri="{FF2B5EF4-FFF2-40B4-BE49-F238E27FC236}">
                <a16:creationId xmlns:a16="http://schemas.microsoft.com/office/drawing/2014/main" id="{FEE8E52F-5064-8245-9342-0D83EA655B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7973" y="3849097"/>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101D5B42-FDD4-D541-8730-A9224B80736E}"/>
              </a:ext>
            </a:extLst>
          </p:cNvPr>
          <p:cNvSpPr txBox="1"/>
          <p:nvPr/>
        </p:nvSpPr>
        <p:spPr>
          <a:xfrm>
            <a:off x="8031808" y="3215664"/>
            <a:ext cx="937052" cy="738664"/>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Service</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Developer</a:t>
            </a:r>
          </a:p>
        </p:txBody>
      </p:sp>
      <p:grpSp>
        <p:nvGrpSpPr>
          <p:cNvPr id="35" name="Group 34">
            <a:extLst>
              <a:ext uri="{FF2B5EF4-FFF2-40B4-BE49-F238E27FC236}">
                <a16:creationId xmlns:a16="http://schemas.microsoft.com/office/drawing/2014/main" id="{F8E6DB02-C999-6647-A945-AD6FA999BCAE}"/>
              </a:ext>
            </a:extLst>
          </p:cNvPr>
          <p:cNvGrpSpPr/>
          <p:nvPr/>
        </p:nvGrpSpPr>
        <p:grpSpPr>
          <a:xfrm>
            <a:off x="5647950" y="3518708"/>
            <a:ext cx="502382" cy="1167134"/>
            <a:chOff x="5603042" y="2048530"/>
            <a:chExt cx="502382" cy="1167134"/>
          </a:xfrm>
        </p:grpSpPr>
        <p:pic>
          <p:nvPicPr>
            <p:cNvPr id="36" name="Picture 2">
              <a:extLst>
                <a:ext uri="{FF2B5EF4-FFF2-40B4-BE49-F238E27FC236}">
                  <a16:creationId xmlns:a16="http://schemas.microsoft.com/office/drawing/2014/main" id="{B7B23662-259C-194C-86A7-0353D6364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F1FD5CAF-9FBC-264F-A0D6-D3A038C412A3}"/>
                </a:ext>
              </a:extLst>
            </p:cNvPr>
            <p:cNvSpPr txBox="1"/>
            <p:nvPr/>
          </p:nvSpPr>
          <p:spPr>
            <a:xfrm>
              <a:off x="5603042" y="2048530"/>
              <a:ext cx="502382"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DB</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Pros</a:t>
              </a:r>
            </a:p>
          </p:txBody>
        </p:sp>
      </p:grpSp>
      <p:cxnSp>
        <p:nvCxnSpPr>
          <p:cNvPr id="38" name="Straight Connector 37">
            <a:extLst>
              <a:ext uri="{FF2B5EF4-FFF2-40B4-BE49-F238E27FC236}">
                <a16:creationId xmlns:a16="http://schemas.microsoft.com/office/drawing/2014/main" id="{3FECF895-A72E-0141-A37C-8216CF45D05C}"/>
              </a:ext>
            </a:extLst>
          </p:cNvPr>
          <p:cNvCxnSpPr>
            <a:cxnSpLocks/>
          </p:cNvCxnSpPr>
          <p:nvPr/>
        </p:nvCxnSpPr>
        <p:spPr>
          <a:xfrm>
            <a:off x="6017846" y="2835423"/>
            <a:ext cx="561658" cy="25422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C590D7-1945-A546-834D-4A6ABA9EA7F2}"/>
              </a:ext>
            </a:extLst>
          </p:cNvPr>
          <p:cNvCxnSpPr>
            <a:cxnSpLocks/>
          </p:cNvCxnSpPr>
          <p:nvPr/>
        </p:nvCxnSpPr>
        <p:spPr>
          <a:xfrm flipV="1">
            <a:off x="6185379" y="3739087"/>
            <a:ext cx="691022" cy="43229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58C608D6-2518-1648-940E-180D79592B5C}"/>
              </a:ext>
            </a:extLst>
          </p:cNvPr>
          <p:cNvCxnSpPr>
            <a:cxnSpLocks/>
          </p:cNvCxnSpPr>
          <p:nvPr/>
        </p:nvCxnSpPr>
        <p:spPr>
          <a:xfrm>
            <a:off x="7511414" y="3697106"/>
            <a:ext cx="771797" cy="42776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7C8FA1F9-EE62-5B40-8153-247B00E82F5D}"/>
              </a:ext>
            </a:extLst>
          </p:cNvPr>
          <p:cNvCxnSpPr>
            <a:cxnSpLocks/>
          </p:cNvCxnSpPr>
          <p:nvPr/>
        </p:nvCxnSpPr>
        <p:spPr>
          <a:xfrm flipV="1">
            <a:off x="7772400" y="2307196"/>
            <a:ext cx="564089" cy="460834"/>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93946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Modeling – Reasonably Good Summary</a:t>
            </a:r>
          </a:p>
        </p:txBody>
      </p:sp>
      <p:pic>
        <p:nvPicPr>
          <p:cNvPr id="13" name="Picture 12">
            <a:extLst>
              <a:ext uri="{FF2B5EF4-FFF2-40B4-BE49-F238E27FC236}">
                <a16:creationId xmlns:a16="http://schemas.microsoft.com/office/drawing/2014/main" id="{03B94317-40BC-934C-98FA-CF5F97A41B22}"/>
              </a:ext>
            </a:extLst>
          </p:cNvPr>
          <p:cNvPicPr>
            <a:picLocks noChangeAspect="1"/>
          </p:cNvPicPr>
          <p:nvPr/>
        </p:nvPicPr>
        <p:blipFill>
          <a:blip r:embed="rId2"/>
          <a:stretch>
            <a:fillRect/>
          </a:stretch>
        </p:blipFill>
        <p:spPr>
          <a:xfrm>
            <a:off x="264537" y="581342"/>
            <a:ext cx="4264531" cy="2856889"/>
          </a:xfrm>
          <a:prstGeom prst="rect">
            <a:avLst/>
          </a:prstGeom>
        </p:spPr>
      </p:pic>
      <p:pic>
        <p:nvPicPr>
          <p:cNvPr id="15" name="Picture 14">
            <a:extLst>
              <a:ext uri="{FF2B5EF4-FFF2-40B4-BE49-F238E27FC236}">
                <a16:creationId xmlns:a16="http://schemas.microsoft.com/office/drawing/2014/main" id="{94DAE838-34A2-3646-A5FA-ABFCA2524B07}"/>
              </a:ext>
            </a:extLst>
          </p:cNvPr>
          <p:cNvPicPr>
            <a:picLocks noChangeAspect="1"/>
          </p:cNvPicPr>
          <p:nvPr/>
        </p:nvPicPr>
        <p:blipFill>
          <a:blip r:embed="rId3"/>
          <a:stretch>
            <a:fillRect/>
          </a:stretch>
        </p:blipFill>
        <p:spPr>
          <a:xfrm>
            <a:off x="4572000" y="514350"/>
            <a:ext cx="4429031" cy="2923881"/>
          </a:xfrm>
          <a:prstGeom prst="rect">
            <a:avLst/>
          </a:prstGeom>
        </p:spPr>
      </p:pic>
      <p:sp>
        <p:nvSpPr>
          <p:cNvPr id="17" name="Rectangle 16">
            <a:extLst>
              <a:ext uri="{FF2B5EF4-FFF2-40B4-BE49-F238E27FC236}">
                <a16:creationId xmlns:a16="http://schemas.microsoft.com/office/drawing/2014/main" id="{1C3D3CDB-E393-4E4B-BB47-15DB395A866E}"/>
              </a:ext>
            </a:extLst>
          </p:cNvPr>
          <p:cNvSpPr/>
          <p:nvPr/>
        </p:nvSpPr>
        <p:spPr>
          <a:xfrm>
            <a:off x="1883533" y="3530626"/>
            <a:ext cx="4572000" cy="215444"/>
          </a:xfrm>
          <a:prstGeom prst="rect">
            <a:avLst/>
          </a:prstGeom>
        </p:spPr>
        <p:txBody>
          <a:bodyPr>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https://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pctechnicalpro.blogspot.com</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/2017/04/advantages-disadvantages-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er</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-model-</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dbms.html</a:t>
            </a:r>
            <a:endPar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39" name="TextBox 38">
            <a:extLst>
              <a:ext uri="{FF2B5EF4-FFF2-40B4-BE49-F238E27FC236}">
                <a16:creationId xmlns:a16="http://schemas.microsoft.com/office/drawing/2014/main" id="{33BB253B-9B3D-1D49-A2E7-2D9293FB6A65}"/>
              </a:ext>
            </a:extLst>
          </p:cNvPr>
          <p:cNvSpPr txBox="1"/>
          <p:nvPr/>
        </p:nvSpPr>
        <p:spPr>
          <a:xfrm>
            <a:off x="381000" y="3670597"/>
            <a:ext cx="6464718"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If you get to use Google to help with take home exams, HW, etc.</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get to use Google to help with slides.</a:t>
            </a:r>
          </a:p>
        </p:txBody>
      </p:sp>
    </p:spTree>
    <p:extLst>
      <p:ext uri="{BB962C8B-B14F-4D97-AF65-F5344CB8AC3E}">
        <p14:creationId xmlns:p14="http://schemas.microsoft.com/office/powerpoint/2010/main" val="3581679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Theory: Relational Model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7247611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 name="TextBox 1">
            <a:extLst>
              <a:ext uri="{FF2B5EF4-FFF2-40B4-BE49-F238E27FC236}">
                <a16:creationId xmlns:a16="http://schemas.microsoft.com/office/drawing/2014/main" id="{5B1868EE-EB9A-22FD-A6E4-08340CA6244F}"/>
              </a:ext>
            </a:extLst>
          </p:cNvPr>
          <p:cNvSpPr txBox="1"/>
          <p:nvPr/>
        </p:nvSpPr>
        <p:spPr>
          <a:xfrm>
            <a:off x="457200" y="1581150"/>
            <a:ext cx="769763" cy="646331"/>
          </a:xfrm>
          <a:prstGeom prst="rect">
            <a:avLst/>
          </a:prstGeom>
          <a:noFill/>
        </p:spPr>
        <p:txBody>
          <a:bodyPr wrap="none" rtlCol="0">
            <a:spAutoFit/>
          </a:bodyPr>
          <a:lstStyle/>
          <a:p>
            <a:r>
              <a:rPr lang="en-US" dirty="0"/>
              <a:t>00123</a:t>
            </a:r>
          </a:p>
          <a:p>
            <a:r>
              <a:rPr lang="en-US" dirty="0"/>
              <a:t>123</a:t>
            </a:r>
          </a:p>
        </p:txBody>
      </p:sp>
      <p:sp>
        <p:nvSpPr>
          <p:cNvPr id="3" name="TextBox 2">
            <a:extLst>
              <a:ext uri="{FF2B5EF4-FFF2-40B4-BE49-F238E27FC236}">
                <a16:creationId xmlns:a16="http://schemas.microsoft.com/office/drawing/2014/main" id="{CB5B8FF1-327B-672B-A8BF-644481088360}"/>
              </a:ext>
            </a:extLst>
          </p:cNvPr>
          <p:cNvSpPr txBox="1"/>
          <p:nvPr/>
        </p:nvSpPr>
        <p:spPr>
          <a:xfrm>
            <a:off x="7772400" y="2724150"/>
            <a:ext cx="1472583" cy="923330"/>
          </a:xfrm>
          <a:prstGeom prst="rect">
            <a:avLst/>
          </a:prstGeom>
          <a:noFill/>
        </p:spPr>
        <p:txBody>
          <a:bodyPr wrap="none" rtlCol="0">
            <a:spAutoFit/>
          </a:bodyPr>
          <a:lstStyle/>
          <a:p>
            <a:r>
              <a:rPr lang="en-US" dirty="0"/>
              <a:t>Integer</a:t>
            </a:r>
          </a:p>
          <a:p>
            <a:r>
              <a:rPr lang="en-US" dirty="0"/>
              <a:t>-213</a:t>
            </a:r>
          </a:p>
          <a:p>
            <a:r>
              <a:rPr lang="en-US" dirty="0"/>
              <a:t>(integers, &gt;0 )</a:t>
            </a:r>
          </a:p>
        </p:txBody>
      </p:sp>
    </p:spTree>
    <p:extLst>
      <p:ext uri="{BB962C8B-B14F-4D97-AF65-F5344CB8AC3E}">
        <p14:creationId xmlns:p14="http://schemas.microsoft.com/office/powerpoint/2010/main" val="991409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C4746-B82B-3F41-8244-F524491BD6E3}"/>
              </a:ext>
            </a:extLst>
          </p:cNvPr>
          <p:cNvSpPr>
            <a:spLocks noGrp="1"/>
          </p:cNvSpPr>
          <p:nvPr>
            <p:ph idx="1"/>
          </p:nvPr>
        </p:nvSpPr>
        <p:spPr>
          <a:xfrm>
            <a:off x="152400" y="496785"/>
            <a:ext cx="8839200" cy="4149930"/>
          </a:xfrm>
        </p:spPr>
        <p:txBody>
          <a:bodyPr/>
          <a:lstStyle/>
          <a:p>
            <a:pPr>
              <a:spcBef>
                <a:spcPts val="0"/>
              </a:spcBef>
              <a:spcAft>
                <a:spcPts val="100"/>
              </a:spcAft>
            </a:pPr>
            <a:r>
              <a:rPr lang="en-US" sz="1600" dirty="0"/>
              <a:t>Introduction</a:t>
            </a:r>
          </a:p>
          <a:p>
            <a:pPr lvl="1">
              <a:spcBef>
                <a:spcPts val="0"/>
              </a:spcBef>
              <a:spcAft>
                <a:spcPts val="100"/>
              </a:spcAft>
            </a:pPr>
            <a:r>
              <a:rPr lang="en-US" sz="1400" dirty="0"/>
              <a:t>Logistics, about your instructor, OHs, IAs.</a:t>
            </a:r>
          </a:p>
          <a:p>
            <a:pPr lvl="1">
              <a:spcBef>
                <a:spcPts val="0"/>
              </a:spcBef>
              <a:spcAft>
                <a:spcPts val="100"/>
              </a:spcAft>
            </a:pPr>
            <a:r>
              <a:rPr lang="en-US" sz="1400" dirty="0"/>
              <a:t>Homework, exams.</a:t>
            </a:r>
          </a:p>
          <a:p>
            <a:pPr>
              <a:spcBef>
                <a:spcPts val="0"/>
              </a:spcBef>
              <a:spcAft>
                <a:spcPts val="100"/>
              </a:spcAft>
            </a:pPr>
            <a:r>
              <a:rPr lang="en-US" sz="1600" strike="sngStrike" dirty="0">
                <a:solidFill>
                  <a:srgbClr val="FF0000"/>
                </a:solidFill>
              </a:rPr>
              <a:t>Data, Databases, Database Management Systems, Applications</a:t>
            </a:r>
          </a:p>
          <a:p>
            <a:pPr>
              <a:spcBef>
                <a:spcPts val="0"/>
              </a:spcBef>
              <a:spcAft>
                <a:spcPts val="100"/>
              </a:spcAft>
            </a:pPr>
            <a:r>
              <a:rPr lang="en-US" sz="1600" dirty="0"/>
              <a:t>Motivating Examples:</a:t>
            </a:r>
          </a:p>
          <a:p>
            <a:pPr lvl="1">
              <a:spcBef>
                <a:spcPts val="0"/>
              </a:spcBef>
              <a:spcAft>
                <a:spcPts val="100"/>
              </a:spcAft>
            </a:pPr>
            <a:r>
              <a:rPr lang="en-US" sz="1400" dirty="0"/>
              <a:t>Interactive, web application.</a:t>
            </a:r>
          </a:p>
          <a:p>
            <a:pPr lvl="1">
              <a:spcBef>
                <a:spcPts val="0"/>
              </a:spcBef>
              <a:spcAft>
                <a:spcPts val="100"/>
              </a:spcAft>
            </a:pPr>
            <a:r>
              <a:rPr lang="en-US" sz="1400" dirty="0"/>
              <a:t>Data analysis and visualization.</a:t>
            </a:r>
          </a:p>
          <a:p>
            <a:pPr>
              <a:spcBef>
                <a:spcPts val="0"/>
              </a:spcBef>
              <a:spcAft>
                <a:spcPts val="100"/>
              </a:spcAft>
            </a:pPr>
            <a:r>
              <a:rPr lang="en-US" sz="1600" dirty="0"/>
              <a:t>Database design, Entity-Relationship Model (Part 1)</a:t>
            </a:r>
          </a:p>
          <a:p>
            <a:pPr lvl="1">
              <a:spcBef>
                <a:spcPts val="0"/>
              </a:spcBef>
              <a:spcAft>
                <a:spcPts val="100"/>
              </a:spcAft>
            </a:pPr>
            <a:r>
              <a:rPr lang="en-US" sz="1400" dirty="0"/>
              <a:t>Database design process.</a:t>
            </a:r>
          </a:p>
          <a:p>
            <a:pPr lvl="1">
              <a:spcBef>
                <a:spcPts val="0"/>
              </a:spcBef>
              <a:spcAft>
                <a:spcPts val="100"/>
              </a:spcAft>
            </a:pPr>
            <a:r>
              <a:rPr lang="en-US" sz="1400" dirty="0"/>
              <a:t>ER-Model and diagrams.</a:t>
            </a:r>
          </a:p>
          <a:p>
            <a:pPr>
              <a:spcBef>
                <a:spcPts val="0"/>
              </a:spcBef>
              <a:spcAft>
                <a:spcPts val="100"/>
              </a:spcAft>
            </a:pPr>
            <a:r>
              <a:rPr lang="en-US" sz="1600" dirty="0"/>
              <a:t>The theory: The </a:t>
            </a:r>
            <a:r>
              <a:rPr lang="en-US" sz="1600" i="1" dirty="0"/>
              <a:t>Relational Model </a:t>
            </a:r>
            <a:r>
              <a:rPr lang="en-US" sz="1600" dirty="0"/>
              <a:t>(Part 1)</a:t>
            </a:r>
          </a:p>
          <a:p>
            <a:pPr lvl="1">
              <a:spcBef>
                <a:spcPts val="0"/>
              </a:spcBef>
              <a:spcAft>
                <a:spcPts val="100"/>
              </a:spcAft>
            </a:pPr>
            <a:r>
              <a:rPr lang="en-US" sz="1400" dirty="0"/>
              <a:t>Relational model, schema, keys, schema diagrams.</a:t>
            </a:r>
          </a:p>
          <a:p>
            <a:pPr lvl="1">
              <a:spcBef>
                <a:spcPts val="0"/>
              </a:spcBef>
              <a:spcAft>
                <a:spcPts val="100"/>
              </a:spcAft>
            </a:pPr>
            <a:r>
              <a:rPr lang="en-US" sz="1400" dirty="0"/>
              <a:t>Basics of relational algebra.</a:t>
            </a:r>
          </a:p>
          <a:p>
            <a:pPr>
              <a:spcBef>
                <a:spcPts val="0"/>
              </a:spcBef>
              <a:spcAft>
                <a:spcPts val="100"/>
              </a:spcAft>
            </a:pPr>
            <a:r>
              <a:rPr lang="en-US" sz="1600" dirty="0"/>
              <a:t>The realization: Structured Query Language (SQL) (Part 1)</a:t>
            </a:r>
          </a:p>
          <a:p>
            <a:pPr lvl="1">
              <a:spcBef>
                <a:spcPts val="0"/>
              </a:spcBef>
              <a:spcAft>
                <a:spcPts val="100"/>
              </a:spcAft>
            </a:pPr>
            <a:r>
              <a:rPr lang="en-US" sz="1400" dirty="0"/>
              <a:t>Basics of Data Definition Language.</a:t>
            </a:r>
          </a:p>
          <a:p>
            <a:pPr lvl="1">
              <a:spcBef>
                <a:spcPts val="0"/>
              </a:spcBef>
              <a:spcAft>
                <a:spcPts val="100"/>
              </a:spcAft>
            </a:pPr>
            <a:r>
              <a:rPr lang="en-US" sz="1400" dirty="0"/>
              <a:t>Basics of Data Manipulation Language (Query).</a:t>
            </a:r>
          </a:p>
          <a:p>
            <a:pPr>
              <a:spcBef>
                <a:spcPts val="0"/>
              </a:spcBef>
              <a:spcAft>
                <a:spcPts val="100"/>
              </a:spcAft>
            </a:pPr>
            <a:r>
              <a:rPr lang="en-US" sz="1600" dirty="0"/>
              <a:t>Homework 1 – (Initial) Definition and discussion.</a:t>
            </a:r>
          </a:p>
        </p:txBody>
      </p:sp>
      <p:sp>
        <p:nvSpPr>
          <p:cNvPr id="3" name="Title 2">
            <a:extLst>
              <a:ext uri="{FF2B5EF4-FFF2-40B4-BE49-F238E27FC236}">
                <a16:creationId xmlns:a16="http://schemas.microsoft.com/office/drawing/2014/main" id="{E66E103B-9592-8A4C-AF7E-2678BD900BEF}"/>
              </a:ext>
            </a:extLst>
          </p:cNvPr>
          <p:cNvSpPr>
            <a:spLocks noGrp="1"/>
          </p:cNvSpPr>
          <p:nvPr>
            <p:ph type="title"/>
          </p:nvPr>
        </p:nvSpPr>
        <p:spPr/>
        <p:txBody>
          <a:bodyPr/>
          <a:lstStyle/>
          <a:p>
            <a:r>
              <a:rPr lang="en-US" dirty="0"/>
              <a:t>Contents</a:t>
            </a:r>
          </a:p>
        </p:txBody>
      </p:sp>
      <p:sp>
        <p:nvSpPr>
          <p:cNvPr id="4" name="TextBox 3">
            <a:extLst>
              <a:ext uri="{FF2B5EF4-FFF2-40B4-BE49-F238E27FC236}">
                <a16:creationId xmlns:a16="http://schemas.microsoft.com/office/drawing/2014/main" id="{9EC10655-D304-7B4E-ACC1-C9793E449438}"/>
              </a:ext>
            </a:extLst>
          </p:cNvPr>
          <p:cNvSpPr txBox="1"/>
          <p:nvPr/>
        </p:nvSpPr>
        <p:spPr>
          <a:xfrm>
            <a:off x="5357579" y="819150"/>
            <a:ext cx="3571362" cy="1938992"/>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F0000"/>
                </a:solidFill>
              </a:rPr>
              <a:t>The material is mostly</a:t>
            </a:r>
          </a:p>
          <a:p>
            <a:pPr marL="742950" lvl="1" indent="-285750">
              <a:buFont typeface="Arial" panose="020B0604020202020204" pitchFamily="34" charset="0"/>
              <a:buChar char="•"/>
            </a:pPr>
            <a:r>
              <a:rPr lang="en-US" sz="1200" dirty="0">
                <a:solidFill>
                  <a:srgbClr val="FF0000"/>
                </a:solidFill>
              </a:rPr>
              <a:t>History of databases</a:t>
            </a:r>
          </a:p>
          <a:p>
            <a:pPr marL="742950" lvl="1" indent="-285750">
              <a:buFont typeface="Arial" panose="020B0604020202020204" pitchFamily="34" charset="0"/>
              <a:buChar char="•"/>
            </a:pPr>
            <a:r>
              <a:rPr lang="en-US" sz="1200" dirty="0">
                <a:solidFill>
                  <a:srgbClr val="FF0000"/>
                </a:solidFill>
              </a:rPr>
              <a:t>Motivation for databases</a:t>
            </a:r>
          </a:p>
          <a:p>
            <a:pPr marL="742950" lvl="1" indent="-285750">
              <a:buFont typeface="Arial" panose="020B0604020202020204" pitchFamily="34" charset="0"/>
              <a:buChar char="•"/>
            </a:pPr>
            <a:r>
              <a:rPr lang="en-US" sz="1200" dirty="0">
                <a:solidFill>
                  <a:srgbClr val="FF0000"/>
                </a:solidFill>
              </a:rPr>
              <a:t>Terms</a:t>
            </a:r>
          </a:p>
          <a:p>
            <a:pPr marL="742950" lvl="1" indent="-285750">
              <a:buFont typeface="Arial" panose="020B0604020202020204" pitchFamily="34" charset="0"/>
              <a:buChar char="•"/>
            </a:pPr>
            <a:r>
              <a:rPr lang="en-US" sz="1200" dirty="0">
                <a:solidFill>
                  <a:srgbClr val="FF0000"/>
                </a:solidFill>
              </a:rPr>
              <a:t>Concepts</a:t>
            </a:r>
          </a:p>
          <a:p>
            <a:pPr marL="285750" indent="-285750">
              <a:buFont typeface="Arial" panose="020B0604020202020204" pitchFamily="34" charset="0"/>
              <a:buChar char="•"/>
            </a:pPr>
            <a:r>
              <a:rPr lang="en-US" sz="1200" dirty="0">
                <a:solidFill>
                  <a:srgbClr val="FF0000"/>
                </a:solidFill>
              </a:rPr>
              <a:t>Covering in lecture is not a good use of time.</a:t>
            </a:r>
          </a:p>
          <a:p>
            <a:pPr marL="285750" indent="-285750">
              <a:buFont typeface="Arial" panose="020B0604020202020204" pitchFamily="34" charset="0"/>
              <a:buChar char="•"/>
            </a:pPr>
            <a:r>
              <a:rPr lang="en-US" sz="1200" dirty="0">
                <a:solidFill>
                  <a:srgbClr val="FF0000"/>
                </a:solidFill>
              </a:rPr>
              <a:t>Just read slides that come with book.</a:t>
            </a:r>
            <a:br>
              <a:rPr lang="en-US" sz="1200" dirty="0">
                <a:solidFill>
                  <a:srgbClr val="FF0000"/>
                </a:solidFill>
              </a:rPr>
            </a:br>
            <a:r>
              <a:rPr lang="en-US" sz="1200" dirty="0">
                <a:solidFill>
                  <a:srgbClr val="FF0000"/>
                </a:solidFill>
                <a:hlinkClick r:id="rId2"/>
              </a:rPr>
              <a:t>https://www.db-book.com/slides-dir/index.html</a:t>
            </a:r>
            <a:endParaRPr lang="en-US" sz="1200" dirty="0">
              <a:solidFill>
                <a:srgbClr val="FF0000"/>
              </a:solidFill>
            </a:endParaRPr>
          </a:p>
          <a:p>
            <a:pPr marL="285750" indent="-285750">
              <a:buFont typeface="Arial" panose="020B0604020202020204" pitchFamily="34" charset="0"/>
              <a:buChar char="•"/>
            </a:pPr>
            <a:r>
              <a:rPr lang="en-US" sz="1200" dirty="0">
                <a:solidFill>
                  <a:srgbClr val="FF0000"/>
                </a:solidFill>
              </a:rPr>
              <a:t>Homework assignments and exams will test</a:t>
            </a:r>
            <a:br>
              <a:rPr lang="en-US" sz="1200" dirty="0">
                <a:solidFill>
                  <a:srgbClr val="FF0000"/>
                </a:solidFill>
              </a:rPr>
            </a:br>
            <a:r>
              <a:rPr lang="en-US" sz="1200" dirty="0">
                <a:solidFill>
                  <a:srgbClr val="FF0000"/>
                </a:solidFill>
              </a:rPr>
              <a:t>knowledge and if you have reviewed material.</a:t>
            </a:r>
          </a:p>
        </p:txBody>
      </p:sp>
    </p:spTree>
    <p:extLst>
      <p:ext uri="{BB962C8B-B14F-4D97-AF65-F5344CB8AC3E}">
        <p14:creationId xmlns:p14="http://schemas.microsoft.com/office/powerpoint/2010/main" val="6492187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
        <p:nvSpPr>
          <p:cNvPr id="2" name="TextBox 1">
            <a:extLst>
              <a:ext uri="{FF2B5EF4-FFF2-40B4-BE49-F238E27FC236}">
                <a16:creationId xmlns:a16="http://schemas.microsoft.com/office/drawing/2014/main" id="{A0E4CA46-6ED1-0CE9-C962-FD09A0EBFE48}"/>
              </a:ext>
            </a:extLst>
          </p:cNvPr>
          <p:cNvSpPr txBox="1"/>
          <p:nvPr/>
        </p:nvSpPr>
        <p:spPr>
          <a:xfrm>
            <a:off x="261382" y="2852575"/>
            <a:ext cx="1826013" cy="369332"/>
          </a:xfrm>
          <a:prstGeom prst="rect">
            <a:avLst/>
          </a:prstGeom>
          <a:noFill/>
        </p:spPr>
        <p:txBody>
          <a:bodyPr wrap="none" rtlCol="0">
            <a:spAutoFit/>
          </a:bodyPr>
          <a:lstStyle/>
          <a:p>
            <a:r>
              <a:rPr lang="en-US" dirty="0">
                <a:solidFill>
                  <a:schemeClr val="tx2"/>
                </a:solidFill>
              </a:rPr>
              <a:t>Ferguson, Donald</a:t>
            </a:r>
          </a:p>
        </p:txBody>
      </p:sp>
      <p:sp>
        <p:nvSpPr>
          <p:cNvPr id="3" name="TextBox 2">
            <a:extLst>
              <a:ext uri="{FF2B5EF4-FFF2-40B4-BE49-F238E27FC236}">
                <a16:creationId xmlns:a16="http://schemas.microsoft.com/office/drawing/2014/main" id="{347CDE05-361A-EF4C-4C28-6C1F485C5B30}"/>
              </a:ext>
            </a:extLst>
          </p:cNvPr>
          <p:cNvSpPr txBox="1"/>
          <p:nvPr/>
        </p:nvSpPr>
        <p:spPr>
          <a:xfrm>
            <a:off x="3566873" y="2827020"/>
            <a:ext cx="1043747" cy="369332"/>
          </a:xfrm>
          <a:prstGeom prst="rect">
            <a:avLst/>
          </a:prstGeom>
          <a:noFill/>
        </p:spPr>
        <p:txBody>
          <a:bodyPr wrap="none" rtlCol="0">
            <a:spAutoFit/>
          </a:bodyPr>
          <a:lstStyle/>
          <a:p>
            <a:r>
              <a:rPr lang="en-US" dirty="0">
                <a:solidFill>
                  <a:schemeClr val="tx2"/>
                </a:solidFill>
              </a:rPr>
              <a:t>Ferguson</a:t>
            </a:r>
          </a:p>
        </p:txBody>
      </p:sp>
      <p:sp>
        <p:nvSpPr>
          <p:cNvPr id="5" name="TextBox 4">
            <a:extLst>
              <a:ext uri="{FF2B5EF4-FFF2-40B4-BE49-F238E27FC236}">
                <a16:creationId xmlns:a16="http://schemas.microsoft.com/office/drawing/2014/main" id="{46A81746-EFF8-EF02-B85F-4630EBB96944}"/>
              </a:ext>
            </a:extLst>
          </p:cNvPr>
          <p:cNvSpPr txBox="1"/>
          <p:nvPr/>
        </p:nvSpPr>
        <p:spPr>
          <a:xfrm>
            <a:off x="4762806" y="2827020"/>
            <a:ext cx="856325" cy="369332"/>
          </a:xfrm>
          <a:prstGeom prst="rect">
            <a:avLst/>
          </a:prstGeom>
          <a:noFill/>
        </p:spPr>
        <p:txBody>
          <a:bodyPr wrap="none" rtlCol="0">
            <a:spAutoFit/>
          </a:bodyPr>
          <a:lstStyle/>
          <a:p>
            <a:r>
              <a:rPr lang="en-US" dirty="0">
                <a:solidFill>
                  <a:schemeClr val="tx2"/>
                </a:solidFill>
              </a:rPr>
              <a:t>Donald</a:t>
            </a:r>
          </a:p>
        </p:txBody>
      </p:sp>
      <p:sp>
        <p:nvSpPr>
          <p:cNvPr id="6" name="TextBox 5">
            <a:extLst>
              <a:ext uri="{FF2B5EF4-FFF2-40B4-BE49-F238E27FC236}">
                <a16:creationId xmlns:a16="http://schemas.microsoft.com/office/drawing/2014/main" id="{AC1D5F9D-65D2-81FA-F218-7A0603E1DA35}"/>
              </a:ext>
            </a:extLst>
          </p:cNvPr>
          <p:cNvSpPr txBox="1"/>
          <p:nvPr/>
        </p:nvSpPr>
        <p:spPr>
          <a:xfrm>
            <a:off x="6681450" y="2681573"/>
            <a:ext cx="1432893" cy="369332"/>
          </a:xfrm>
          <a:prstGeom prst="rect">
            <a:avLst/>
          </a:prstGeom>
          <a:noFill/>
        </p:spPr>
        <p:txBody>
          <a:bodyPr wrap="none" rtlCol="0">
            <a:spAutoFit/>
          </a:bodyPr>
          <a:lstStyle/>
          <a:p>
            <a:r>
              <a:rPr lang="en-US" dirty="0">
                <a:solidFill>
                  <a:schemeClr val="tx2"/>
                </a:solidFill>
              </a:rPr>
              <a:t>COMSW4111</a:t>
            </a:r>
          </a:p>
        </p:txBody>
      </p:sp>
    </p:spTree>
    <p:extLst>
      <p:ext uri="{BB962C8B-B14F-4D97-AF65-F5344CB8AC3E}">
        <p14:creationId xmlns:p14="http://schemas.microsoft.com/office/powerpoint/2010/main" val="10195418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5D4A6567-EE63-A346-1882-02DFD22F5E7D}"/>
              </a:ext>
            </a:extLst>
          </p:cNvPr>
          <p:cNvSpPr txBox="1"/>
          <p:nvPr/>
        </p:nvSpPr>
        <p:spPr>
          <a:xfrm>
            <a:off x="-1447800" y="3287004"/>
            <a:ext cx="4572000" cy="369332"/>
          </a:xfrm>
          <a:prstGeom prst="rect">
            <a:avLst/>
          </a:prstGeom>
          <a:noFill/>
        </p:spPr>
        <p:txBody>
          <a:bodyPr wrap="square">
            <a:spAutoFit/>
          </a:bodyPr>
          <a:lstStyle/>
          <a:p>
            <a:pPr lvl="1"/>
            <a:r>
              <a:rPr lang="en-US" altLang="en-US" dirty="0">
                <a:sym typeface="Symbol" panose="05050102010706020507" pitchFamily="18" charset="2"/>
              </a:rPr>
              <a:t>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u="sng" dirty="0">
                <a:sym typeface="Symbol" panose="05050102010706020507" pitchFamily="18" charset="2"/>
              </a:rPr>
              <a:t>ID</a:t>
            </a:r>
            <a:r>
              <a:rPr lang="en-US" altLang="en-US" i="1" dirty="0">
                <a:sym typeface="Symbol" panose="05050102010706020507" pitchFamily="18" charset="2"/>
              </a:rPr>
              <a:t>, name, </a:t>
            </a:r>
            <a:r>
              <a:rPr lang="en-US" altLang="en-US" i="1" dirty="0" err="1">
                <a:sym typeface="Symbol" panose="05050102010706020507" pitchFamily="18" charset="2"/>
              </a:rPr>
              <a:t>dept_name</a:t>
            </a:r>
            <a:r>
              <a:rPr lang="en-US" altLang="en-US" i="1" dirty="0">
                <a:sym typeface="Symbol" panose="05050102010706020507" pitchFamily="18" charset="2"/>
              </a:rPr>
              <a:t>, salary</a:t>
            </a:r>
            <a:r>
              <a:rPr lang="en-US" altLang="en-US" dirty="0">
                <a:sym typeface="Symbol" panose="05050102010706020507" pitchFamily="18" charset="2"/>
              </a:rPr>
              <a:t>)</a:t>
            </a:r>
          </a:p>
        </p:txBody>
      </p:sp>
    </p:spTree>
    <p:extLst>
      <p:ext uri="{BB962C8B-B14F-4D97-AF65-F5344CB8AC3E}">
        <p14:creationId xmlns:p14="http://schemas.microsoft.com/office/powerpoint/2010/main" val="12176451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Tree>
    <p:extLst>
      <p:ext uri="{BB962C8B-B14F-4D97-AF65-F5344CB8AC3E}">
        <p14:creationId xmlns:p14="http://schemas.microsoft.com/office/powerpoint/2010/main" val="18106565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a:xfrm>
            <a:off x="76200" y="2331716"/>
            <a:ext cx="8991600" cy="2324098"/>
          </a:xfrm>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a:xfrm>
            <a:off x="152400" y="514350"/>
            <a:ext cx="8839200" cy="4114800"/>
          </a:xfrm>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269405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41586001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Introduction</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7748216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Structured Query Language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3400982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
        <p:nvSpPr>
          <p:cNvPr id="2" name="TextBox 1">
            <a:extLst>
              <a:ext uri="{FF2B5EF4-FFF2-40B4-BE49-F238E27FC236}">
                <a16:creationId xmlns:a16="http://schemas.microsoft.com/office/drawing/2014/main" id="{B8A94E15-902C-F7A2-F6F5-C4D80E1B065A}"/>
              </a:ext>
            </a:extLst>
          </p:cNvPr>
          <p:cNvSpPr txBox="1"/>
          <p:nvPr/>
        </p:nvSpPr>
        <p:spPr>
          <a:xfrm>
            <a:off x="457200" y="3790950"/>
            <a:ext cx="622286" cy="646331"/>
          </a:xfrm>
          <a:prstGeom prst="rect">
            <a:avLst/>
          </a:prstGeom>
          <a:noFill/>
        </p:spPr>
        <p:txBody>
          <a:bodyPr wrap="none" rtlCol="0">
            <a:spAutoFit/>
          </a:bodyPr>
          <a:lstStyle/>
          <a:p>
            <a:r>
              <a:rPr lang="en-US" dirty="0"/>
              <a:t>DDL</a:t>
            </a:r>
          </a:p>
          <a:p>
            <a:r>
              <a:rPr lang="en-US" dirty="0"/>
              <a:t>DML</a:t>
            </a:r>
          </a:p>
        </p:txBody>
      </p:sp>
    </p:spTree>
    <p:extLst>
      <p:ext uri="{BB962C8B-B14F-4D97-AF65-F5344CB8AC3E}">
        <p14:creationId xmlns:p14="http://schemas.microsoft.com/office/powerpoint/2010/main" val="11653322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r>
              <a:rPr lang="el-GR" dirty="0">
                <a:solidFill>
                  <a:srgbClr val="FF0000"/>
                </a:solidFill>
              </a:rPr>
              <a:t>π</a:t>
            </a:r>
            <a:r>
              <a:rPr lang="el-GR" dirty="0"/>
              <a:t> </a:t>
            </a:r>
            <a:r>
              <a:rPr lang="en-US" dirty="0"/>
              <a:t>ID, name (</a:t>
            </a:r>
            <a:br>
              <a:rPr lang="en-US" dirty="0"/>
            </a:br>
            <a:r>
              <a:rPr lang="en-US" dirty="0"/>
              <a:t>	</a:t>
            </a:r>
            <a:r>
              <a:rPr lang="el-GR" dirty="0">
                <a:solidFill>
                  <a:srgbClr val="00B050"/>
                </a:solidFill>
              </a:rPr>
              <a:t>σ </a:t>
            </a:r>
            <a:r>
              <a:rPr lang="en-US" dirty="0" err="1">
                <a:solidFill>
                  <a:srgbClr val="00B050"/>
                </a:solidFill>
              </a:rPr>
              <a:t>dept_name</a:t>
            </a:r>
            <a:r>
              <a:rPr lang="en-US" dirty="0">
                <a:solidFill>
                  <a:srgbClr val="00B050"/>
                </a:solidFill>
              </a:rPr>
              <a:t>='Comp. Sci.' </a:t>
            </a:r>
            <a:r>
              <a:rPr lang="en-US" dirty="0"/>
              <a:t>(</a:t>
            </a:r>
            <a:r>
              <a:rPr lang="en-US" dirty="0">
                <a:solidFill>
                  <a:srgbClr val="0070C0"/>
                </a:solidFill>
              </a:rPr>
              <a:t>instructor</a:t>
            </a:r>
            <a:r>
              <a:rPr lang="en-US" dirty="0"/>
              <a:t>)</a:t>
            </a:r>
            <a:br>
              <a:rPr lang="en-US" dirty="0"/>
            </a:br>
            <a:r>
              <a:rPr lang="en-US" dirty="0"/>
              <a:t>)</a:t>
            </a:r>
          </a:p>
          <a:p>
            <a:pPr algn="ctr"/>
            <a:r>
              <a:rPr lang="en-US" dirty="0"/>
              <a:t>=</a:t>
            </a:r>
          </a:p>
          <a:p>
            <a:pPr algn="ctr"/>
            <a:endParaRPr lang="en-US" dirty="0"/>
          </a:p>
          <a:p>
            <a:r>
              <a:rPr lang="en-US" dirty="0">
                <a:solidFill>
                  <a:srgbClr val="FF0000"/>
                </a:solidFill>
              </a:rPr>
              <a:t>SELECT ID, name </a:t>
            </a:r>
            <a:r>
              <a:rPr lang="en-US" dirty="0"/>
              <a:t>FROM </a:t>
            </a:r>
            <a:r>
              <a:rPr lang="en-US" dirty="0">
                <a:solidFill>
                  <a:srgbClr val="0070C0"/>
                </a:solidFill>
              </a:rPr>
              <a:t>instructor</a:t>
            </a:r>
            <a:br>
              <a:rPr lang="en-US" dirty="0"/>
            </a:br>
            <a:r>
              <a:rPr lang="en-US" dirty="0"/>
              <a:t>	</a:t>
            </a:r>
            <a:r>
              <a:rPr lang="en-US" dirty="0">
                <a:solidFill>
                  <a:srgbClr val="00B050"/>
                </a:solidFill>
              </a:rPr>
              <a:t>WHERE</a:t>
            </a:r>
          </a:p>
          <a:p>
            <a:r>
              <a:rPr lang="en-US" dirty="0">
                <a:solidFill>
                  <a:srgbClr val="00B050"/>
                </a:solidFill>
              </a:rPr>
              <a:t>	</a:t>
            </a:r>
            <a:r>
              <a:rPr lang="en-US" dirty="0" err="1">
                <a:solidFill>
                  <a:srgbClr val="00B050"/>
                </a:solidFill>
              </a:rPr>
              <a:t>dept_name</a:t>
            </a:r>
            <a:r>
              <a:rPr lang="en-US" dirty="0">
                <a:solidFill>
                  <a:srgbClr val="00B050"/>
                </a:solidFill>
              </a:rPr>
              <a:t>=‘Comp. Sci.’</a:t>
            </a:r>
          </a:p>
        </p:txBody>
      </p:sp>
    </p:spTree>
    <p:extLst>
      <p:ext uri="{BB962C8B-B14F-4D97-AF65-F5344CB8AC3E}">
        <p14:creationId xmlns:p14="http://schemas.microsoft.com/office/powerpoint/2010/main" val="311556968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6538113"/>
      </p:ext>
    </p:extLst>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Logistics</a:t>
            </a:r>
          </a:p>
        </p:txBody>
      </p:sp>
      <p:sp>
        <p:nvSpPr>
          <p:cNvPr id="8" name="TextBox 9">
            <a:extLst>
              <a:ext uri="{FF2B5EF4-FFF2-40B4-BE49-F238E27FC236}">
                <a16:creationId xmlns:a16="http://schemas.microsoft.com/office/drawing/2014/main" id="{F799810B-D6BF-4138-BE91-C58B8A89E91B}"/>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76193263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defTabSz="685800">
              <a:spcBef>
                <a:spcPct val="50000"/>
              </a:spcBef>
            </a:pPr>
            <a:r>
              <a:rPr kumimoji="1" lang="en-US" altLang="en-US" sz="1275" dirty="0">
                <a:solidFill>
                  <a:srgbClr val="000000"/>
                </a:solidFill>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Some </a:t>
            </a: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Worked Example</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78</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W4111_003_2024_3: Lecture 1: Introduction, Course Overview, Foundational Concepts			© Donald F. Ferguson, 2024</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34889134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FD97A89-6895-724D-80A1-9FE5430EE9AE}"/>
              </a:ext>
            </a:extLst>
          </p:cNvPr>
          <p:cNvSpPr>
            <a:spLocks noGrp="1"/>
          </p:cNvSpPr>
          <p:nvPr>
            <p:ph idx="1"/>
          </p:nvPr>
        </p:nvSpPr>
        <p:spPr/>
        <p:txBody>
          <a:bodyPr/>
          <a:lstStyle/>
          <a:p>
            <a:r>
              <a:rPr lang="en-US" dirty="0"/>
              <a:t>Drawing a simple data model in </a:t>
            </a:r>
            <a:r>
              <a:rPr lang="en-US" dirty="0" err="1"/>
              <a:t>Lucidchart</a:t>
            </a:r>
            <a:r>
              <a:rPr lang="en-US" dirty="0"/>
              <a:t>.</a:t>
            </a:r>
          </a:p>
          <a:p>
            <a:r>
              <a:rPr lang="en-US" dirty="0"/>
              <a:t>Generating sample data in </a:t>
            </a:r>
            <a:r>
              <a:rPr lang="en-US" dirty="0" err="1"/>
              <a:t>Mockaroo</a:t>
            </a:r>
            <a:r>
              <a:rPr lang="en-US" dirty="0"/>
              <a:t>.</a:t>
            </a:r>
          </a:p>
          <a:p>
            <a:r>
              <a:rPr lang="en-US" dirty="0"/>
              <a:t>Loading CSV data using </a:t>
            </a:r>
            <a:r>
              <a:rPr lang="en-US" dirty="0" err="1"/>
              <a:t>DataGrip</a:t>
            </a:r>
            <a:r>
              <a:rPr lang="en-US" dirty="0"/>
              <a:t>.</a:t>
            </a:r>
          </a:p>
          <a:p>
            <a:r>
              <a:rPr lang="en-US" dirty="0"/>
              <a:t>Editing and modifying schema in SQL.</a:t>
            </a:r>
          </a:p>
          <a:p>
            <a:r>
              <a:rPr lang="en-US" dirty="0"/>
              <a:t>Running some queries.</a:t>
            </a:r>
          </a:p>
          <a:p>
            <a:r>
              <a:rPr lang="en-US" dirty="0"/>
              <a:t>Doing some relational algebra.</a:t>
            </a:r>
          </a:p>
        </p:txBody>
      </p:sp>
      <p:sp>
        <p:nvSpPr>
          <p:cNvPr id="3" name="Title 2">
            <a:extLst>
              <a:ext uri="{FF2B5EF4-FFF2-40B4-BE49-F238E27FC236}">
                <a16:creationId xmlns:a16="http://schemas.microsoft.com/office/drawing/2014/main" id="{8C1328C5-8BF0-0145-93CD-0FF06B78F6D4}"/>
              </a:ext>
            </a:extLst>
          </p:cNvPr>
          <p:cNvSpPr>
            <a:spLocks noGrp="1"/>
          </p:cNvSpPr>
          <p:nvPr>
            <p:ph type="title"/>
          </p:nvPr>
        </p:nvSpPr>
        <p:spPr/>
        <p:txBody>
          <a:bodyPr/>
          <a:lstStyle/>
          <a:p>
            <a:r>
              <a:rPr lang="en-US" dirty="0"/>
              <a:t>Switch to Demos: </a:t>
            </a:r>
            <a:r>
              <a:rPr lang="en-US" dirty="0" err="1"/>
              <a:t>Jupyter</a:t>
            </a:r>
            <a:r>
              <a:rPr lang="en-US" dirty="0"/>
              <a:t> Notebook and </a:t>
            </a:r>
            <a:r>
              <a:rPr lang="en-US" dirty="0" err="1"/>
              <a:t>DataGrip</a:t>
            </a:r>
            <a:endParaRPr lang="en-US" dirty="0"/>
          </a:p>
        </p:txBody>
      </p:sp>
    </p:spTree>
    <p:extLst>
      <p:ext uri="{BB962C8B-B14F-4D97-AF65-F5344CB8AC3E}">
        <p14:creationId xmlns:p14="http://schemas.microsoft.com/office/powerpoint/2010/main" val="2506871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7D3BA6-EB5B-A648-B266-B441AFEFE784}"/>
              </a:ext>
            </a:extLst>
          </p:cNvPr>
          <p:cNvSpPr>
            <a:spLocks noGrp="1"/>
          </p:cNvSpPr>
          <p:nvPr>
            <p:ph idx="1"/>
          </p:nvPr>
        </p:nvSpPr>
        <p:spPr>
          <a:xfrm>
            <a:off x="76200" y="590550"/>
            <a:ext cx="8839200" cy="3962400"/>
          </a:xfrm>
        </p:spPr>
        <p:txBody>
          <a:bodyPr/>
          <a:lstStyle/>
          <a:p>
            <a:pPr>
              <a:spcBef>
                <a:spcPts val="0"/>
              </a:spcBef>
              <a:spcAft>
                <a:spcPts val="300"/>
              </a:spcAft>
            </a:pPr>
            <a:r>
              <a:rPr lang="en-US" sz="1800" dirty="0"/>
              <a:t>Sessions:</a:t>
            </a:r>
          </a:p>
          <a:p>
            <a:pPr lvl="1">
              <a:spcBef>
                <a:spcPts val="0"/>
              </a:spcBef>
              <a:spcAft>
                <a:spcPts val="300"/>
              </a:spcAft>
            </a:pPr>
            <a:r>
              <a:rPr lang="en-US" sz="1600" dirty="0"/>
              <a:t>Lecture: (In-Person) Lecture: Friday, 10:10AM to 12:40PM (309 Havemeyer).</a:t>
            </a:r>
          </a:p>
          <a:p>
            <a:pPr lvl="1">
              <a:spcBef>
                <a:spcPts val="0"/>
              </a:spcBef>
              <a:spcAft>
                <a:spcPts val="300"/>
              </a:spcAft>
            </a:pPr>
            <a:r>
              <a:rPr lang="en-US" sz="1600" dirty="0"/>
              <a:t>Office hours:  Fridays, 8:30AM – 10:00 and 4:00 PM to 5:00 PM (488 CSB)</a:t>
            </a:r>
          </a:p>
          <a:p>
            <a:pPr lvl="1">
              <a:spcBef>
                <a:spcPts val="0"/>
              </a:spcBef>
              <a:spcAft>
                <a:spcPts val="300"/>
              </a:spcAft>
            </a:pPr>
            <a:r>
              <a:rPr lang="en-US" sz="1600" dirty="0"/>
              <a:t>Extra office hours: I hold a lot of extra office hours, usually online, and based on workload around assignment due dates and exams.</a:t>
            </a:r>
          </a:p>
          <a:p>
            <a:pPr lvl="1">
              <a:spcBef>
                <a:spcPts val="0"/>
              </a:spcBef>
              <a:spcAft>
                <a:spcPts val="300"/>
              </a:spcAft>
            </a:pPr>
            <a:r>
              <a:rPr lang="en-US" sz="1600" dirty="0"/>
              <a:t>I have a Zoom meeting and record all lectures and office hours.</a:t>
            </a:r>
          </a:p>
          <a:p>
            <a:pPr>
              <a:spcBef>
                <a:spcPts val="0"/>
              </a:spcBef>
              <a:spcAft>
                <a:spcPts val="300"/>
              </a:spcAft>
            </a:pPr>
            <a:r>
              <a:rPr lang="en-US" sz="1800" dirty="0"/>
              <a:t>Collaboration/contact:</a:t>
            </a:r>
          </a:p>
          <a:p>
            <a:pPr lvl="1">
              <a:spcBef>
                <a:spcPts val="0"/>
              </a:spcBef>
              <a:spcAft>
                <a:spcPts val="300"/>
              </a:spcAft>
            </a:pPr>
            <a:r>
              <a:rPr lang="en-US" sz="1600" dirty="0"/>
              <a:t>We will use Ed Discussions for collaboration and communication.</a:t>
            </a:r>
            <a:br>
              <a:rPr lang="en-US" sz="1600" dirty="0"/>
            </a:br>
            <a:r>
              <a:rPr lang="en-US" sz="1600" dirty="0"/>
              <a:t>This is available from the side navigation menu on </a:t>
            </a:r>
            <a:r>
              <a:rPr lang="en-US" sz="1600" dirty="0" err="1"/>
              <a:t>CourseWorks</a:t>
            </a:r>
            <a:r>
              <a:rPr lang="en-US" sz="1600" dirty="0"/>
              <a:t>.</a:t>
            </a:r>
          </a:p>
          <a:p>
            <a:pPr lvl="1">
              <a:spcBef>
                <a:spcPts val="0"/>
              </a:spcBef>
              <a:spcAft>
                <a:spcPts val="300"/>
              </a:spcAft>
            </a:pPr>
            <a:r>
              <a:rPr lang="en-US" sz="1600" dirty="0"/>
              <a:t>The course lectures, sample code, etc. will be in a </a:t>
            </a:r>
            <a:r>
              <a:rPr lang="en-US" sz="1600" dirty="0">
                <a:hlinkClick r:id="rId2"/>
              </a:rPr>
              <a:t>GitHub</a:t>
            </a:r>
            <a:r>
              <a:rPr lang="en-US" sz="1600" dirty="0"/>
              <a:t> repository.</a:t>
            </a:r>
          </a:p>
          <a:p>
            <a:pPr lvl="1">
              <a:spcBef>
                <a:spcPts val="0"/>
              </a:spcBef>
              <a:spcAft>
                <a:spcPts val="300"/>
              </a:spcAft>
            </a:pPr>
            <a:r>
              <a:rPr lang="en-US" sz="1600" dirty="0"/>
              <a:t>The course </a:t>
            </a:r>
            <a:r>
              <a:rPr lang="en-US" sz="1600" dirty="0">
                <a:hlinkClick r:id="rId3"/>
              </a:rPr>
              <a:t>website</a:t>
            </a:r>
            <a:r>
              <a:rPr lang="en-US" sz="1600" dirty="0"/>
              <a:t> provides additional information. </a:t>
            </a:r>
            <a:r>
              <a:rPr lang="en-US" sz="1600" dirty="0">
                <a:solidFill>
                  <a:srgbClr val="FF0000"/>
                </a:solidFill>
              </a:rPr>
              <a:t>(In progress)</a:t>
            </a:r>
          </a:p>
          <a:p>
            <a:pPr lvl="1">
              <a:spcBef>
                <a:spcPts val="0"/>
              </a:spcBef>
              <a:spcAft>
                <a:spcPts val="300"/>
              </a:spcAft>
            </a:pPr>
            <a:r>
              <a:rPr lang="en-US" sz="1600" dirty="0"/>
              <a:t>There will be a </a:t>
            </a:r>
            <a:r>
              <a:rPr lang="en-US" sz="1600" dirty="0">
                <a:hlinkClick r:id="rId4"/>
              </a:rPr>
              <a:t>course calendar</a:t>
            </a:r>
            <a:r>
              <a:rPr lang="en-US" sz="1600" dirty="0"/>
              <a:t> with OHs, assignments, exams, … … </a:t>
            </a:r>
            <a:r>
              <a:rPr lang="en-US" sz="1600" dirty="0">
                <a:solidFill>
                  <a:srgbClr val="FF0000"/>
                </a:solidFill>
              </a:rPr>
              <a:t>(In progress)</a:t>
            </a:r>
          </a:p>
          <a:p>
            <a:pPr>
              <a:spcBef>
                <a:spcPts val="0"/>
              </a:spcBef>
              <a:spcAft>
                <a:spcPts val="300"/>
              </a:spcAft>
            </a:pPr>
            <a:r>
              <a:rPr lang="en-US" sz="1800" b="1" dirty="0">
                <a:solidFill>
                  <a:srgbClr val="FF0000"/>
                </a:solidFill>
              </a:rPr>
              <a:t>Note: Your health, safety and well-being are ALWAYS my primary concern.</a:t>
            </a:r>
            <a:br>
              <a:rPr lang="en-US" sz="1800" b="1" dirty="0">
                <a:solidFill>
                  <a:srgbClr val="FF0000"/>
                </a:solidFill>
              </a:rPr>
            </a:br>
            <a:r>
              <a:rPr lang="en-US" sz="1800" b="1" dirty="0">
                <a:solidFill>
                  <a:srgbClr val="FF0000"/>
                </a:solidFill>
              </a:rPr>
              <a:t>Speak to me if you need special considerations and I will do the best that I can.</a:t>
            </a:r>
          </a:p>
        </p:txBody>
      </p:sp>
      <p:sp>
        <p:nvSpPr>
          <p:cNvPr id="3" name="Title 2">
            <a:extLst>
              <a:ext uri="{FF2B5EF4-FFF2-40B4-BE49-F238E27FC236}">
                <a16:creationId xmlns:a16="http://schemas.microsoft.com/office/drawing/2014/main" id="{CC8917E7-F4D6-C444-90E2-64216BEA77F5}"/>
              </a:ext>
            </a:extLst>
          </p:cNvPr>
          <p:cNvSpPr>
            <a:spLocks noGrp="1"/>
          </p:cNvSpPr>
          <p:nvPr>
            <p:ph type="title"/>
          </p:nvPr>
        </p:nvSpPr>
        <p:spPr/>
        <p:txBody>
          <a:bodyPr/>
          <a:lstStyle/>
          <a:p>
            <a:r>
              <a:rPr lang="en-US" dirty="0"/>
              <a:t>Lecture Format, Recitation, Office Hours</a:t>
            </a:r>
          </a:p>
        </p:txBody>
      </p:sp>
    </p:spTree>
    <p:extLst>
      <p:ext uri="{BB962C8B-B14F-4D97-AF65-F5344CB8AC3E}">
        <p14:creationId xmlns:p14="http://schemas.microsoft.com/office/powerpoint/2010/main" val="117809944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B38D78-1A5A-8E7D-52CB-8330CD96BFBC}"/>
              </a:ext>
            </a:extLst>
          </p:cNvPr>
          <p:cNvSpPr>
            <a:spLocks noGrp="1"/>
          </p:cNvSpPr>
          <p:nvPr>
            <p:ph idx="1"/>
          </p:nvPr>
        </p:nvSpPr>
        <p:spPr/>
        <p:txBody>
          <a:bodyPr/>
          <a:lstStyle/>
          <a:p>
            <a:pPr marL="0" indent="0" algn="l">
              <a:buNone/>
            </a:pPr>
            <a:r>
              <a:rPr lang="en-US" sz="1800" b="1" i="0" dirty="0">
                <a:effectLst/>
                <a:latin typeface="var(--jp-content-font-family)"/>
              </a:rPr>
              <a:t>Scenario</a:t>
            </a:r>
          </a:p>
          <a:p>
            <a:pPr algn="l"/>
            <a:r>
              <a:rPr lang="en-US" sz="1800" b="0" i="0" dirty="0">
                <a:effectLst/>
                <a:latin typeface="var(--jp-content-font-family)"/>
              </a:rPr>
              <a:t>I am building an application to help me manage my classes, especially the cloud computing courses.</a:t>
            </a:r>
          </a:p>
          <a:p>
            <a:pPr algn="l"/>
            <a:r>
              <a:rPr lang="en-US" sz="1800" b="0" i="0" dirty="0">
                <a:effectLst/>
                <a:latin typeface="var(--jp-content-font-family)"/>
              </a:rPr>
              <a:t>The primary complexities are:</a:t>
            </a:r>
          </a:p>
          <a:p>
            <a:pPr lvl="1">
              <a:buFont typeface="Arial" panose="020B0604020202020204" pitchFamily="34" charset="0"/>
              <a:buChar char="•"/>
            </a:pPr>
            <a:r>
              <a:rPr lang="en-US" sz="1600" b="0" i="0" dirty="0">
                <a:effectLst/>
                <a:latin typeface="var(--jp-content-font-family)"/>
              </a:rPr>
              <a:t>Assigning and managing project teams and students on teams.</a:t>
            </a:r>
          </a:p>
          <a:p>
            <a:pPr lvl="1">
              <a:buFont typeface="Arial" panose="020B0604020202020204" pitchFamily="34" charset="0"/>
              <a:buChar char="•"/>
            </a:pPr>
            <a:r>
              <a:rPr lang="en-US" sz="1600" b="0" i="0" dirty="0">
                <a:effectLst/>
                <a:latin typeface="var(--jp-content-font-family)"/>
              </a:rPr>
              <a:t>Tracking and commenting on project documents.</a:t>
            </a:r>
          </a:p>
          <a:p>
            <a:pPr lvl="1">
              <a:buFont typeface="Arial" panose="020B0604020202020204" pitchFamily="34" charset="0"/>
              <a:buChar char="•"/>
            </a:pPr>
            <a:r>
              <a:rPr lang="en-US" sz="1600" b="0" i="0" dirty="0">
                <a:effectLst/>
                <a:latin typeface="var(--jp-content-font-family)"/>
              </a:rPr>
              <a:t>Meeting management.</a:t>
            </a:r>
          </a:p>
          <a:p>
            <a:pPr lvl="1">
              <a:buFont typeface="Arial" panose="020B0604020202020204" pitchFamily="34" charset="0"/>
              <a:buChar char="•"/>
            </a:pPr>
            <a:r>
              <a:rPr lang="en-US" sz="1600" b="0" i="0" dirty="0">
                <a:effectLst/>
                <a:latin typeface="var(--jp-content-font-family)"/>
              </a:rPr>
              <a:t>... ...</a:t>
            </a:r>
          </a:p>
          <a:p>
            <a:pPr algn="l"/>
            <a:r>
              <a:rPr lang="en-US" sz="1800" b="0" i="0" dirty="0">
                <a:effectLst/>
                <a:latin typeface="system-ui"/>
              </a:rPr>
              <a:t>This is primarily an interaction application using multiple databases.</a:t>
            </a:r>
          </a:p>
          <a:p>
            <a:pPr algn="l"/>
            <a:r>
              <a:rPr lang="en-US" sz="1800" b="0" i="0" dirty="0">
                <a:effectLst/>
                <a:latin typeface="system-ui"/>
              </a:rPr>
              <a:t>There are some data engineering and analysis problems, however. For example, loading data from </a:t>
            </a:r>
            <a:r>
              <a:rPr lang="en-US" sz="1800" b="0" i="0" dirty="0" err="1">
                <a:effectLst/>
                <a:latin typeface="system-ui"/>
              </a:rPr>
              <a:t>CourseWorks</a:t>
            </a:r>
            <a:r>
              <a:rPr lang="en-US" sz="1800" b="0" i="0" dirty="0">
                <a:effectLst/>
                <a:latin typeface="system-ui"/>
              </a:rPr>
              <a:t>.</a:t>
            </a:r>
          </a:p>
          <a:p>
            <a:pPr algn="l"/>
            <a:r>
              <a:rPr lang="en-US" sz="1800" b="0" i="0" dirty="0" err="1">
                <a:effectLst/>
                <a:latin typeface="system-ui"/>
              </a:rPr>
              <a:t>CourseWorks</a:t>
            </a:r>
            <a:r>
              <a:rPr lang="en-US" sz="1800" b="0" i="0" dirty="0">
                <a:effectLst/>
                <a:latin typeface="system-ui"/>
              </a:rPr>
              <a:t> has an API. I can write code to call the API and extract the information.</a:t>
            </a:r>
          </a:p>
          <a:p>
            <a:pPr>
              <a:buFont typeface="Arial" panose="020B0604020202020204" pitchFamily="34" charset="0"/>
              <a:buChar char="•"/>
            </a:pPr>
            <a:endParaRPr lang="en-US" sz="1800" b="0" i="0" dirty="0">
              <a:effectLst/>
              <a:latin typeface="var(--jp-content-font-family)"/>
            </a:endParaRPr>
          </a:p>
          <a:p>
            <a:endParaRPr lang="en-US" sz="1800" dirty="0"/>
          </a:p>
        </p:txBody>
      </p:sp>
      <p:sp>
        <p:nvSpPr>
          <p:cNvPr id="3" name="Title 2">
            <a:extLst>
              <a:ext uri="{FF2B5EF4-FFF2-40B4-BE49-F238E27FC236}">
                <a16:creationId xmlns:a16="http://schemas.microsoft.com/office/drawing/2014/main" id="{6D1A58D3-1587-3F0C-3D82-26013C06F9C0}"/>
              </a:ext>
            </a:extLst>
          </p:cNvPr>
          <p:cNvSpPr>
            <a:spLocks noGrp="1"/>
          </p:cNvSpPr>
          <p:nvPr>
            <p:ph type="title"/>
          </p:nvPr>
        </p:nvSpPr>
        <p:spPr/>
        <p:txBody>
          <a:bodyPr/>
          <a:lstStyle/>
          <a:p>
            <a:r>
              <a:rPr lang="en-US" dirty="0"/>
              <a:t>Simple First Scenario</a:t>
            </a:r>
          </a:p>
        </p:txBody>
      </p:sp>
    </p:spTree>
    <p:extLst>
      <p:ext uri="{BB962C8B-B14F-4D97-AF65-F5344CB8AC3E}">
        <p14:creationId xmlns:p14="http://schemas.microsoft.com/office/powerpoint/2010/main" val="188723426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EE6B56-F677-159A-2F57-DE41B5F29003}"/>
              </a:ext>
            </a:extLst>
          </p:cNvPr>
          <p:cNvSpPr>
            <a:spLocks noGrp="1"/>
          </p:cNvSpPr>
          <p:nvPr>
            <p:ph type="title"/>
          </p:nvPr>
        </p:nvSpPr>
        <p:spPr/>
        <p:txBody>
          <a:bodyPr/>
          <a:lstStyle/>
          <a:p>
            <a:r>
              <a:rPr lang="en-US" dirty="0"/>
              <a:t>Microservice Application</a:t>
            </a:r>
          </a:p>
        </p:txBody>
      </p:sp>
      <p:pic>
        <p:nvPicPr>
          <p:cNvPr id="4" name="Picture 3">
            <a:extLst>
              <a:ext uri="{FF2B5EF4-FFF2-40B4-BE49-F238E27FC236}">
                <a16:creationId xmlns:a16="http://schemas.microsoft.com/office/drawing/2014/main" id="{C642CCA3-3F1E-628B-F4A4-8BA81C8D12CB}"/>
              </a:ext>
            </a:extLst>
          </p:cNvPr>
          <p:cNvPicPr>
            <a:picLocks noChangeAspect="1"/>
          </p:cNvPicPr>
          <p:nvPr/>
        </p:nvPicPr>
        <p:blipFill>
          <a:blip r:embed="rId2"/>
          <a:stretch>
            <a:fillRect/>
          </a:stretch>
        </p:blipFill>
        <p:spPr>
          <a:xfrm>
            <a:off x="191155" y="514350"/>
            <a:ext cx="7772400" cy="3955543"/>
          </a:xfrm>
          <a:prstGeom prst="rect">
            <a:avLst/>
          </a:prstGeom>
        </p:spPr>
      </p:pic>
    </p:spTree>
    <p:extLst>
      <p:ext uri="{BB962C8B-B14F-4D97-AF65-F5344CB8AC3E}">
        <p14:creationId xmlns:p14="http://schemas.microsoft.com/office/powerpoint/2010/main" val="31816845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BA327A-1022-8BB1-563F-7D8BA6D611A4}"/>
              </a:ext>
            </a:extLst>
          </p:cNvPr>
          <p:cNvSpPr>
            <a:spLocks noGrp="1"/>
          </p:cNvSpPr>
          <p:nvPr>
            <p:ph type="title"/>
          </p:nvPr>
        </p:nvSpPr>
        <p:spPr/>
        <p:txBody>
          <a:bodyPr/>
          <a:lstStyle/>
          <a:p>
            <a:r>
              <a:rPr lang="en-US" dirty="0" err="1"/>
              <a:t>CourseWorks</a:t>
            </a:r>
            <a:r>
              <a:rPr lang="en-US" dirty="0"/>
              <a:t> Canvas API</a:t>
            </a:r>
          </a:p>
        </p:txBody>
      </p:sp>
      <p:pic>
        <p:nvPicPr>
          <p:cNvPr id="4" name="Picture 3">
            <a:extLst>
              <a:ext uri="{FF2B5EF4-FFF2-40B4-BE49-F238E27FC236}">
                <a16:creationId xmlns:a16="http://schemas.microsoft.com/office/drawing/2014/main" id="{080561AD-C78B-2215-4EEA-FB0AC3F514DB}"/>
              </a:ext>
            </a:extLst>
          </p:cNvPr>
          <p:cNvPicPr>
            <a:picLocks noChangeAspect="1"/>
          </p:cNvPicPr>
          <p:nvPr/>
        </p:nvPicPr>
        <p:blipFill>
          <a:blip r:embed="rId2"/>
          <a:stretch>
            <a:fillRect/>
          </a:stretch>
        </p:blipFill>
        <p:spPr>
          <a:xfrm>
            <a:off x="137257" y="514350"/>
            <a:ext cx="8701941" cy="3935526"/>
          </a:xfrm>
          <a:prstGeom prst="rect">
            <a:avLst/>
          </a:prstGeom>
        </p:spPr>
      </p:pic>
    </p:spTree>
    <p:extLst>
      <p:ext uri="{BB962C8B-B14F-4D97-AF65-F5344CB8AC3E}">
        <p14:creationId xmlns:p14="http://schemas.microsoft.com/office/powerpoint/2010/main" val="320622401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D558EC-4C09-9EA2-69C4-79F667405472}"/>
              </a:ext>
            </a:extLst>
          </p:cNvPr>
          <p:cNvSpPr>
            <a:spLocks noGrp="1"/>
          </p:cNvSpPr>
          <p:nvPr>
            <p:ph type="title"/>
          </p:nvPr>
        </p:nvSpPr>
        <p:spPr/>
        <p:txBody>
          <a:bodyPr/>
          <a:lstStyle/>
          <a:p>
            <a:r>
              <a:rPr lang="en-US" dirty="0"/>
              <a:t>Data Modeling and Engineering</a:t>
            </a:r>
          </a:p>
        </p:txBody>
      </p:sp>
      <p:pic>
        <p:nvPicPr>
          <p:cNvPr id="4" name="Picture 3">
            <a:extLst>
              <a:ext uri="{FF2B5EF4-FFF2-40B4-BE49-F238E27FC236}">
                <a16:creationId xmlns:a16="http://schemas.microsoft.com/office/drawing/2014/main" id="{CC87C104-B0C0-41EE-FEB1-177C38908F75}"/>
              </a:ext>
            </a:extLst>
          </p:cNvPr>
          <p:cNvPicPr>
            <a:picLocks noChangeAspect="1"/>
          </p:cNvPicPr>
          <p:nvPr/>
        </p:nvPicPr>
        <p:blipFill>
          <a:blip r:embed="rId2"/>
          <a:stretch>
            <a:fillRect/>
          </a:stretch>
        </p:blipFill>
        <p:spPr>
          <a:xfrm>
            <a:off x="762000" y="569214"/>
            <a:ext cx="6400800" cy="4005071"/>
          </a:xfrm>
          <a:prstGeom prst="rect">
            <a:avLst/>
          </a:prstGeom>
        </p:spPr>
      </p:pic>
    </p:spTree>
    <p:extLst>
      <p:ext uri="{BB962C8B-B14F-4D97-AF65-F5344CB8AC3E}">
        <p14:creationId xmlns:p14="http://schemas.microsoft.com/office/powerpoint/2010/main" val="397766135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98C80B-4A60-EFED-BD02-2ECCDB829CAD}"/>
              </a:ext>
            </a:extLst>
          </p:cNvPr>
          <p:cNvSpPr>
            <a:spLocks noGrp="1"/>
          </p:cNvSpPr>
          <p:nvPr>
            <p:ph idx="1"/>
          </p:nvPr>
        </p:nvSpPr>
        <p:spPr/>
        <p:txBody>
          <a:bodyPr/>
          <a:lstStyle/>
          <a:p>
            <a:r>
              <a:rPr lang="en-US" dirty="0"/>
              <a:t>The </a:t>
            </a:r>
            <a:r>
              <a:rPr lang="en-US" dirty="0" err="1"/>
              <a:t>CourseWorks</a:t>
            </a:r>
            <a:r>
              <a:rPr lang="en-US" dirty="0"/>
              <a:t> API:</a:t>
            </a:r>
          </a:p>
          <a:p>
            <a:pPr lvl="1"/>
            <a:r>
              <a:rPr lang="en-US" dirty="0"/>
              <a:t>Returns a big, complex JSON document for each Course-Section</a:t>
            </a:r>
          </a:p>
          <a:p>
            <a:pPr lvl="1"/>
            <a:r>
              <a:rPr lang="en-US" dirty="0"/>
              <a:t>Returns a bigger, more complex JSON document containing students in Course-Section.</a:t>
            </a:r>
          </a:p>
          <a:p>
            <a:r>
              <a:rPr lang="en-US" dirty="0"/>
              <a:t>I need to transform the data:</a:t>
            </a:r>
          </a:p>
          <a:p>
            <a:pPr lvl="1"/>
            <a:r>
              <a:rPr lang="en-US" dirty="0"/>
              <a:t>Remove uninteresting information for my application.</a:t>
            </a:r>
          </a:p>
          <a:p>
            <a:pPr lvl="1"/>
            <a:r>
              <a:rPr lang="en-US" dirty="0"/>
              <a:t>Define to be relational model.</a:t>
            </a:r>
          </a:p>
          <a:p>
            <a:pPr lvl="1"/>
            <a:r>
              <a:rPr lang="en-US" dirty="0"/>
              <a:t>Load the data.</a:t>
            </a:r>
          </a:p>
          <a:p>
            <a:r>
              <a:rPr lang="en-US" dirty="0"/>
              <a:t>Show some of the notebook functions and underlying Python scripts.</a:t>
            </a:r>
          </a:p>
          <a:p>
            <a:pPr lvl="1"/>
            <a:endParaRPr lang="en-US" dirty="0"/>
          </a:p>
        </p:txBody>
      </p:sp>
      <p:sp>
        <p:nvSpPr>
          <p:cNvPr id="3" name="Title 2">
            <a:extLst>
              <a:ext uri="{FF2B5EF4-FFF2-40B4-BE49-F238E27FC236}">
                <a16:creationId xmlns:a16="http://schemas.microsoft.com/office/drawing/2014/main" id="{3E72C4AA-B370-629D-8B43-E075EEEEAA94}"/>
              </a:ext>
            </a:extLst>
          </p:cNvPr>
          <p:cNvSpPr>
            <a:spLocks noGrp="1"/>
          </p:cNvSpPr>
          <p:nvPr>
            <p:ph type="title"/>
          </p:nvPr>
        </p:nvSpPr>
        <p:spPr/>
        <p:txBody>
          <a:bodyPr/>
          <a:lstStyle/>
          <a:p>
            <a:r>
              <a:rPr lang="en-US" dirty="0"/>
              <a:t>Data “Engineering” Pipeline</a:t>
            </a:r>
          </a:p>
        </p:txBody>
      </p:sp>
    </p:spTree>
    <p:extLst>
      <p:ext uri="{BB962C8B-B14F-4D97-AF65-F5344CB8AC3E}">
        <p14:creationId xmlns:p14="http://schemas.microsoft.com/office/powerpoint/2010/main" val="69693723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E034F0-ADFF-CA5B-920D-0E2AE06CE639}"/>
              </a:ext>
            </a:extLst>
          </p:cNvPr>
          <p:cNvSpPr>
            <a:spLocks noGrp="1"/>
          </p:cNvSpPr>
          <p:nvPr>
            <p:ph idx="1"/>
          </p:nvPr>
        </p:nvSpPr>
        <p:spPr/>
        <p:txBody>
          <a:bodyPr/>
          <a:lstStyle/>
          <a:p>
            <a:r>
              <a:rPr lang="en-US" dirty="0"/>
              <a:t>/Users/</a:t>
            </a:r>
            <a:r>
              <a:rPr lang="en-US" dirty="0" err="1"/>
              <a:t>donald.ferguson</a:t>
            </a:r>
            <a:r>
              <a:rPr lang="en-US" dirty="0"/>
              <a:t>/Dropbox/000/00-Current-Repos/student-course-application/</a:t>
            </a:r>
            <a:r>
              <a:rPr lang="en-US" dirty="0" err="1"/>
              <a:t>courseworks</a:t>
            </a:r>
            <a:r>
              <a:rPr lang="en-US" dirty="0"/>
              <a:t>-adaptor-service/adaptor/</a:t>
            </a:r>
            <a:r>
              <a:rPr lang="en-US" dirty="0" err="1"/>
              <a:t>courseworks_data_processing.ipynb</a:t>
            </a:r>
            <a:endParaRPr lang="en-US" dirty="0"/>
          </a:p>
          <a:p>
            <a:endParaRPr lang="en-US" dirty="0"/>
          </a:p>
          <a:p>
            <a:r>
              <a:rPr lang="en-US" dirty="0"/>
              <a:t>Interactive application:</a:t>
            </a:r>
          </a:p>
          <a:p>
            <a:pPr lvl="1"/>
            <a:r>
              <a:rPr lang="en-US" dirty="0"/>
              <a:t>/Users/</a:t>
            </a:r>
            <a:r>
              <a:rPr lang="en-US" dirty="0" err="1"/>
              <a:t>donald.ferguson</a:t>
            </a:r>
            <a:r>
              <a:rPr lang="en-US" dirty="0"/>
              <a:t>/Dropbox/000/00-Current-Repos/student-course-application/course-section-example</a:t>
            </a:r>
          </a:p>
          <a:p>
            <a:pPr lvl="1"/>
            <a:r>
              <a:rPr lang="en-US" dirty="0"/>
              <a:t>/Users/</a:t>
            </a:r>
            <a:r>
              <a:rPr lang="en-US" dirty="0" err="1"/>
              <a:t>donald.ferguson</a:t>
            </a:r>
            <a:r>
              <a:rPr lang="en-US" dirty="0"/>
              <a:t>/Dropbox/000/00-Current-Repos/student-course-application/</a:t>
            </a:r>
            <a:r>
              <a:rPr lang="en-US" dirty="0" err="1"/>
              <a:t>dff_framework</a:t>
            </a:r>
            <a:endParaRPr lang="en-US" dirty="0"/>
          </a:p>
        </p:txBody>
      </p:sp>
      <p:sp>
        <p:nvSpPr>
          <p:cNvPr id="3" name="Title 2">
            <a:extLst>
              <a:ext uri="{FF2B5EF4-FFF2-40B4-BE49-F238E27FC236}">
                <a16:creationId xmlns:a16="http://schemas.microsoft.com/office/drawing/2014/main" id="{FF013EB6-A56D-E32F-C9E3-CB6134DB5C54}"/>
              </a:ext>
            </a:extLst>
          </p:cNvPr>
          <p:cNvSpPr>
            <a:spLocks noGrp="1"/>
          </p:cNvSpPr>
          <p:nvPr>
            <p:ph type="title"/>
          </p:nvPr>
        </p:nvSpPr>
        <p:spPr/>
        <p:txBody>
          <a:bodyPr/>
          <a:lstStyle/>
          <a:p>
            <a:r>
              <a:rPr lang="en-US" dirty="0"/>
              <a:t>Interactive Demo</a:t>
            </a:r>
          </a:p>
        </p:txBody>
      </p:sp>
    </p:spTree>
    <p:extLst>
      <p:ext uri="{BB962C8B-B14F-4D97-AF65-F5344CB8AC3E}">
        <p14:creationId xmlns:p14="http://schemas.microsoft.com/office/powerpoint/2010/main" val="291947824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en-US" dirty="0">
                <a:solidFill>
                  <a:schemeClr val="bg1"/>
                </a:solidFill>
              </a:rPr>
              <a:t>End of Lecture</a:t>
            </a:r>
          </a:p>
          <a:p>
            <a:endParaRPr lang="en-US" altLang="en-US" dirty="0">
              <a:solidFill>
                <a:schemeClr val="bg1"/>
              </a:solidFill>
            </a:endParaRPr>
          </a:p>
          <a:p>
            <a:endParaRPr lang="en-US" altLang="en-US" dirty="0">
              <a:solidFill>
                <a:schemeClr val="bg1"/>
              </a:solidFill>
            </a:endParaRPr>
          </a:p>
          <a:p>
            <a:r>
              <a:rPr lang="en-US" altLang="en-US" dirty="0">
                <a:solidFill>
                  <a:schemeClr val="bg1"/>
                </a:solidFill>
              </a:rPr>
              <a:t>HW0 and HW1 will come out over the weekend.</a:t>
            </a: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86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604655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Your Instructor</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9</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9341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87761</TotalTime>
  <Words>7849</Words>
  <Application>Microsoft Macintosh PowerPoint</Application>
  <PresentationFormat>On-screen Show (16:9)</PresentationFormat>
  <Paragraphs>836</Paragraphs>
  <Slides>86</Slides>
  <Notes>52</Notes>
  <HiddenSlides>0</HiddenSlides>
  <MMClips>0</MMClips>
  <ScaleCrop>false</ScaleCrop>
  <HeadingPairs>
    <vt:vector size="6" baseType="variant">
      <vt:variant>
        <vt:lpstr>Fonts Used</vt:lpstr>
      </vt:variant>
      <vt:variant>
        <vt:i4>15</vt:i4>
      </vt:variant>
      <vt:variant>
        <vt:lpstr>Theme</vt:lpstr>
      </vt:variant>
      <vt:variant>
        <vt:i4>5</vt:i4>
      </vt:variant>
      <vt:variant>
        <vt:lpstr>Slide Titles</vt:lpstr>
      </vt:variant>
      <vt:variant>
        <vt:i4>86</vt:i4>
      </vt:variant>
    </vt:vector>
  </HeadingPairs>
  <TitlesOfParts>
    <vt:vector size="106" baseType="lpstr">
      <vt:lpstr>ＭＳ Ｐゴシック</vt:lpstr>
      <vt:lpstr>-apple-system</vt:lpstr>
      <vt:lpstr>Arial</vt:lpstr>
      <vt:lpstr>Arial</vt:lpstr>
      <vt:lpstr>Calibri</vt:lpstr>
      <vt:lpstr>Helvetica</vt:lpstr>
      <vt:lpstr>Helvetica Neue</vt:lpstr>
      <vt:lpstr>Monotype Sorts</vt:lpstr>
      <vt:lpstr>Museo For Dell</vt:lpstr>
      <vt:lpstr>Symbol</vt:lpstr>
      <vt:lpstr>system-ui</vt:lpstr>
      <vt:lpstr>Times New Roman</vt:lpstr>
      <vt:lpstr>var(--jp-content-font-family)</vt:lpstr>
      <vt:lpstr>Webdings</vt:lpstr>
      <vt:lpstr>Wingdings</vt:lpstr>
      <vt:lpstr>Office Theme</vt:lpstr>
      <vt:lpstr>5_db-5-grey</vt:lpstr>
      <vt:lpstr>2_db-5-grey</vt:lpstr>
      <vt:lpstr>4_db-5-grey</vt:lpstr>
      <vt:lpstr>3_db-5-grey</vt:lpstr>
      <vt:lpstr>PowerPoint Presentation</vt:lpstr>
      <vt:lpstr>PowerPoint Presentation</vt:lpstr>
      <vt:lpstr>PowerPoint Presentation</vt:lpstr>
      <vt:lpstr>PowerPoint Presentation</vt:lpstr>
      <vt:lpstr>Contents</vt:lpstr>
      <vt:lpstr>PowerPoint Presentation</vt:lpstr>
      <vt:lpstr>PowerPoint Presentation</vt:lpstr>
      <vt:lpstr>Lecture Format, Recitation, Office Hours</vt:lpstr>
      <vt:lpstr>PowerPoint Presentation</vt:lpstr>
      <vt:lpstr>About your Instructor</vt:lpstr>
      <vt:lpstr>PowerPoint Presentation</vt:lpstr>
      <vt:lpstr>The Course</vt:lpstr>
      <vt:lpstr>Course Objectives</vt:lpstr>
      <vt:lpstr>The Course – Value and my Perspective</vt:lpstr>
      <vt:lpstr>Surprising Example</vt:lpstr>
      <vt:lpstr>Modules</vt:lpstr>
      <vt:lpstr>PowerPoint Presentation</vt:lpstr>
      <vt:lpstr>Course Resources and Development Environment</vt:lpstr>
      <vt:lpstr>PowerPoint Presentation</vt:lpstr>
      <vt:lpstr>Assignments, Exams, Grading</vt:lpstr>
      <vt:lpstr>To Program or Not To Program, ...</vt:lpstr>
      <vt:lpstr>Homework Assignments</vt:lpstr>
      <vt:lpstr>PowerPoint Presentation</vt:lpstr>
      <vt:lpstr>Two Common Database Applications</vt:lpstr>
      <vt:lpstr>Business Intelligence, Insight, Analysis, … …</vt:lpstr>
      <vt:lpstr>Web Application Problem Statement</vt:lpstr>
      <vt:lpstr>Interactive/Operational</vt:lpstr>
      <vt:lpstr>PowerPoint Presentation</vt:lpstr>
      <vt:lpstr>Lectures and Topics</vt:lpstr>
      <vt:lpstr>PowerPoint Presentation</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What Does this Mean? Let’s Get Started</vt:lpstr>
      <vt:lpstr>ER model -- Database Modeling</vt:lpstr>
      <vt:lpstr>ER Model and ER Modeling</vt:lpstr>
      <vt:lpstr>ER Modeling – Reasonably Good Summary</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lpstr>Switch to Demos: Jupyter Notebook and DataGrip</vt:lpstr>
      <vt:lpstr>Simple First Scenario</vt:lpstr>
      <vt:lpstr>Microservice Application</vt:lpstr>
      <vt:lpstr>CourseWorks Canvas API</vt:lpstr>
      <vt:lpstr>Data Modeling and Engineering</vt:lpstr>
      <vt:lpstr>Data “Engineering” Pipeline</vt:lpstr>
      <vt:lpstr>Interactive Demo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582</cp:revision>
  <cp:lastPrinted>2018-11-15T21:01:50Z</cp:lastPrinted>
  <dcterms:created xsi:type="dcterms:W3CDTF">2010-04-12T23:12:02Z</dcterms:created>
  <dcterms:modified xsi:type="dcterms:W3CDTF">2024-11-13T16:26:45Z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